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9" r:id="rId3"/>
    <p:sldId id="290" r:id="rId4"/>
    <p:sldId id="291" r:id="rId5"/>
    <p:sldId id="271" r:id="rId6"/>
    <p:sldId id="292" r:id="rId7"/>
    <p:sldId id="275" r:id="rId8"/>
    <p:sldId id="294" r:id="rId9"/>
    <p:sldId id="295" r:id="rId10"/>
    <p:sldId id="286" r:id="rId11"/>
    <p:sldId id="287" r:id="rId12"/>
    <p:sldId id="293" r:id="rId13"/>
    <p:sldId id="280" r:id="rId14"/>
    <p:sldId id="279" r:id="rId15"/>
    <p:sldId id="285" r:id="rId16"/>
    <p:sldId id="282" r:id="rId17"/>
    <p:sldId id="276" r:id="rId18"/>
    <p:sldId id="277" r:id="rId19"/>
    <p:sldId id="278" r:id="rId20"/>
    <p:sldId id="269" r:id="rId21"/>
  </p:sldIdLst>
  <p:sldSz cx="20104100" cy="11309350"/>
  <p:notesSz cx="20104100" cy="11309350"/>
  <p:defaultTextStyle>
    <a:defPPr>
      <a:defRPr lang="ru-RU"/>
    </a:defPPr>
    <a:lvl1pPr marL="0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72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09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46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82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18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55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91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90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BCE5"/>
    <a:srgbClr val="0B419B"/>
    <a:srgbClr val="1677DD"/>
    <a:srgbClr val="66A82F"/>
    <a:srgbClr val="25A7E0"/>
    <a:srgbClr val="000000"/>
    <a:srgbClr val="35A8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302" y="-510"/>
      </p:cViewPr>
      <p:guideLst>
        <p:guide orient="horz" pos="2889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7" d="100"/>
          <a:sy n="67" d="100"/>
        </p:scale>
        <p:origin x="141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5A9698-2C20-466F-8E94-5845FE09ED02}" type="doc">
      <dgm:prSet loTypeId="urn:microsoft.com/office/officeart/2005/8/layout/radial1" loCatId="cycle" qsTypeId="urn:microsoft.com/office/officeart/2005/8/quickstyle/simple3" qsCatId="simple" csTypeId="urn:microsoft.com/office/officeart/2005/8/colors/accent1_2" csCatId="accent1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0FAA4092-9D75-4D6B-B44E-AD2E310C1686}">
      <dgm:prSet phldrT="[Текст]"/>
      <dgm:spPr bwMode="auto"/>
      <dgm:t>
        <a:bodyPr/>
        <a:lstStyle/>
        <a:p>
          <a:pPr>
            <a:defRPr/>
          </a:pPr>
          <a:r>
            <a:rPr lang="ru-RU" dirty="0">
              <a:solidFill>
                <a:srgbClr val="27219F"/>
              </a:solidFill>
            </a:rPr>
            <a:t>2</a:t>
          </a:r>
        </a:p>
      </dgm:t>
    </dgm:pt>
    <dgm:pt modelId="{2E72E1DD-AEB4-4F0E-B93E-A134FA22A9A7}" type="parTrans" cxnId="{2A444D73-D2C4-440A-8DAD-D7E71A0C6E7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23563BB-89D7-44ED-A15B-ABE1760CB223}" type="sibTrans" cxnId="{2A444D73-D2C4-440A-8DAD-D7E71A0C6E7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E7DE18A-B9A2-4197-B3B2-1C0B831EE1D8}">
      <dgm:prSet phldrT="[Текст]"/>
      <dgm:spPr bwMode="auto"/>
      <dgm:t>
        <a:bodyPr/>
        <a:lstStyle/>
        <a:p>
          <a:r>
            <a: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ОСНОВНЫЕ </a:t>
          </a:r>
          <a:endParaRPr b="1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ЭТАПЫ ОРВ </a:t>
          </a:r>
          <a:endParaRPr b="1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2C8E79-F1BC-4FA6-B870-843F8126AC46}" type="sibTrans" cxnId="{63182D48-7CBE-4FEE-B3AC-7E34B6907BCC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725EA10C-BC36-4474-BEDB-9FD60F786B24}" type="parTrans" cxnId="{63182D48-7CBE-4FEE-B3AC-7E34B6907BCC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252A74C9-BF42-4A6D-A607-D18F1D9E1FDD}">
      <dgm:prSet phldrT="[Текст]" phldr="1" custRadScaleRad="138724" custRadScaleInc="296197"/>
      <dgm:spPr bwMode="auto"/>
      <dgm:t>
        <a:bodyPr/>
        <a:lstStyle/>
        <a:p>
          <a:pPr>
            <a:defRPr/>
          </a:pPr>
          <a:endParaRPr lang="ru-RU" dirty="0"/>
        </a:p>
      </dgm:t>
    </dgm:pt>
    <dgm:pt modelId="{9C51D18B-F8D8-4AC3-9C6A-00B5E33413FB}" type="parTrans" cxnId="{534FD702-DC09-4512-8B4E-5239AD7AB16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CF49A386-464D-4145-8940-84A0E8466976}" type="sibTrans" cxnId="{534FD702-DC09-4512-8B4E-5239AD7AB16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CE415C26-7706-4395-9533-3CC9E2F42CB9}">
      <dgm:prSet phldrT="[Текст]" phldr="1" custRadScaleRad="138724" custRadScaleInc="296197"/>
      <dgm:spPr bwMode="auto"/>
      <dgm:t>
        <a:bodyPr/>
        <a:lstStyle/>
        <a:p>
          <a:pPr>
            <a:defRPr/>
          </a:pPr>
          <a:endParaRPr lang="ru-RU" dirty="0"/>
        </a:p>
      </dgm:t>
    </dgm:pt>
    <dgm:pt modelId="{58097D30-338A-45E2-A460-932AB39DE5A6}" type="parTrans" cxnId="{3AAC9285-E9A8-42B5-968E-BF4A6ABFFB0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6B18EF0-8821-4E70-8A30-E316677553F8}" type="sibTrans" cxnId="{3AAC9285-E9A8-42B5-968E-BF4A6ABFFB0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CEB8208D-DED8-4970-B22E-AD95DDE113C6}">
      <dgm:prSet phldrT="[Текст]" phldr="1" custRadScaleRad="138724" custRadScaleInc="296197"/>
      <dgm:spPr bwMode="auto"/>
      <dgm:t>
        <a:bodyPr/>
        <a:lstStyle/>
        <a:p>
          <a:pPr>
            <a:defRPr/>
          </a:pPr>
          <a:endParaRPr lang="ru-RU" dirty="0"/>
        </a:p>
      </dgm:t>
    </dgm:pt>
    <dgm:pt modelId="{F6977B20-E4DF-4172-AEBA-A8038E64926C}" type="parTrans" cxnId="{AD868CAC-014B-4BA6-AE55-C92BB28ABA4B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CE35493E-5BC8-4098-8230-3804739F07BE}" type="sibTrans" cxnId="{AD868CAC-014B-4BA6-AE55-C92BB28ABA4B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CD21B763-0EFA-46A6-B58C-089384AFBBAC}">
      <dgm:prSet phldrT="[Текст]" phldr="1" custRadScaleRad="138724" custRadScaleInc="296197"/>
      <dgm:spPr bwMode="auto"/>
      <dgm:t>
        <a:bodyPr/>
        <a:lstStyle/>
        <a:p>
          <a:pPr>
            <a:defRPr/>
          </a:pPr>
          <a:endParaRPr lang="ru-RU" dirty="0"/>
        </a:p>
      </dgm:t>
    </dgm:pt>
    <dgm:pt modelId="{4C030508-7A79-4A9A-9619-9DB4EED52BBD}" type="parTrans" cxnId="{C2635183-02C9-4663-A14C-7A8F0520D976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E96863B-CE87-4365-A235-E82C825BBEE8}" type="sibTrans" cxnId="{C2635183-02C9-4663-A14C-7A8F0520D976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5CAF826-F9AB-4515-98F6-11D7281C8E56}">
      <dgm:prSet phldrT="[Текст]"/>
      <dgm:spPr bwMode="auto"/>
      <dgm:t>
        <a:bodyPr/>
        <a:lstStyle/>
        <a:p>
          <a:pPr>
            <a:defRPr/>
          </a:pPr>
          <a:r>
            <a:rPr lang="ru-RU" dirty="0">
              <a:solidFill>
                <a:srgbClr val="27219F"/>
              </a:solidFill>
            </a:rPr>
            <a:t>1</a:t>
          </a:r>
        </a:p>
      </dgm:t>
    </dgm:pt>
    <dgm:pt modelId="{DDFC729D-31C4-4106-851C-D0E1204779D3}" type="parTrans" cxnId="{451B1D45-A67D-415C-8C8E-487AA433632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D7557A8F-01B4-4706-9D56-4ADE2C618796}" type="sibTrans" cxnId="{451B1D45-A67D-415C-8C8E-487AA433632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77ED9C75-0D87-48F7-8348-AD4DFC73A7D9}">
      <dgm:prSet phldrT="[Текст]"/>
      <dgm:spPr bwMode="auto"/>
      <dgm:t>
        <a:bodyPr/>
        <a:lstStyle/>
        <a:p>
          <a:pPr>
            <a:defRPr/>
          </a:pPr>
          <a:r>
            <a:rPr lang="ru-RU" dirty="0">
              <a:solidFill>
                <a:srgbClr val="27219F"/>
              </a:solidFill>
            </a:rPr>
            <a:t>3</a:t>
          </a:r>
        </a:p>
      </dgm:t>
    </dgm:pt>
    <dgm:pt modelId="{F5459D48-BB3F-4DC1-824B-7C3403A1586E}" type="sibTrans" cxnId="{53E09880-4F42-40C9-9D90-7B2D149323F9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00FCE68-C39A-452D-8A0F-437188122D7E}" type="parTrans" cxnId="{53E09880-4F42-40C9-9D90-7B2D149323F9}">
      <dgm:prSet/>
      <dgm:spPr bwMode="auto"/>
      <dgm:t>
        <a:bodyPr/>
        <a:lstStyle/>
        <a:p>
          <a:pPr>
            <a:defRPr/>
          </a:pPr>
          <a:endParaRPr lang="ru-RU" dirty="0"/>
        </a:p>
      </dgm:t>
    </dgm:pt>
    <dgm:pt modelId="{5F28A176-CCB4-4D3C-ADAB-F50ADCC8A4D3}">
      <dgm:prSet custAng="10800000" custFlipVert="1" custFlipHor="1" custScaleX="45957" custScaleY="43711" custRadScaleRad="80395" custRadScaleInc="31923"/>
      <dgm:spPr/>
      <dgm:t>
        <a:bodyPr/>
        <a:lstStyle/>
        <a:p>
          <a:endParaRPr lang="ru-RU" dirty="0"/>
        </a:p>
      </dgm:t>
    </dgm:pt>
    <dgm:pt modelId="{1CEBB908-9A8C-44D0-8505-CF4599DEE861}" type="parTrans" cxnId="{1F824981-EDB4-4F34-84BD-B207953AD5EB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621A9FD-778E-42AD-9B6A-8CD5EF2DC2EF}" type="sibTrans" cxnId="{1F824981-EDB4-4F34-84BD-B207953AD5EB}">
      <dgm:prSet/>
      <dgm:spPr/>
      <dgm:t>
        <a:bodyPr/>
        <a:lstStyle/>
        <a:p>
          <a:endParaRPr lang="ru-RU"/>
        </a:p>
      </dgm:t>
    </dgm:pt>
    <dgm:pt modelId="{57ECC6F2-1AB3-4082-8CA3-E36DCE9F9D0F}">
      <dgm:prSet custAng="10800000" custFlipVert="1" custFlipHor="1" custScaleX="45957" custScaleY="43711" custRadScaleRad="80395" custRadScaleInc="31923"/>
      <dgm:spPr/>
      <dgm:t>
        <a:bodyPr/>
        <a:lstStyle/>
        <a:p>
          <a:endParaRPr lang="ru-RU" dirty="0"/>
        </a:p>
      </dgm:t>
    </dgm:pt>
    <dgm:pt modelId="{9BBC2E4F-0BC1-457F-ACA3-971EF543DB2E}" type="parTrans" cxnId="{6E09A07B-60E9-48C1-ADF2-6F7CE70251A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1DA733F7-EB91-442D-A728-0A93F411E4D4}" type="sibTrans" cxnId="{6E09A07B-60E9-48C1-ADF2-6F7CE70251A7}">
      <dgm:prSet/>
      <dgm:spPr/>
      <dgm:t>
        <a:bodyPr/>
        <a:lstStyle/>
        <a:p>
          <a:endParaRPr lang="ru-RU"/>
        </a:p>
      </dgm:t>
    </dgm:pt>
    <dgm:pt modelId="{4E4A8BE8-6E68-4A8C-BF45-6D21CD80DFBA}">
      <dgm:prSet/>
      <dgm:spPr/>
      <dgm:t>
        <a:bodyPr/>
        <a:lstStyle/>
        <a:p>
          <a:r>
            <a:rPr lang="ru-RU" dirty="0" smtClean="0">
              <a:solidFill>
                <a:srgbClr val="27219F"/>
              </a:solidFill>
            </a:rPr>
            <a:t>4</a:t>
          </a:r>
          <a:endParaRPr lang="ru-RU" dirty="0">
            <a:solidFill>
              <a:srgbClr val="27219F"/>
            </a:solidFill>
          </a:endParaRPr>
        </a:p>
      </dgm:t>
    </dgm:pt>
    <dgm:pt modelId="{45D06948-8A63-48DC-B0B0-158509BECCD4}" type="parTrans" cxnId="{A73B78DF-3E03-432F-BE92-487E59E4665E}">
      <dgm:prSet/>
      <dgm:spPr/>
      <dgm:t>
        <a:bodyPr/>
        <a:lstStyle/>
        <a:p>
          <a:endParaRPr lang="ru-RU"/>
        </a:p>
      </dgm:t>
    </dgm:pt>
    <dgm:pt modelId="{54831F88-38B6-4E0A-85DC-729E1BC381BB}" type="sibTrans" cxnId="{A73B78DF-3E03-432F-BE92-487E59E4665E}">
      <dgm:prSet/>
      <dgm:spPr/>
      <dgm:t>
        <a:bodyPr/>
        <a:lstStyle/>
        <a:p>
          <a:endParaRPr lang="ru-RU"/>
        </a:p>
      </dgm:t>
    </dgm:pt>
    <dgm:pt modelId="{1591B2E7-6066-4C7D-B0DC-B348710847BE}" type="pres">
      <dgm:prSet presAssocID="{8D5A9698-2C20-466F-8E94-5845FE09ED02}" presName="cycle" presStyleCnt="0">
        <dgm:presLayoutVars>
          <dgm:chMax val="1"/>
          <dgm:dir/>
          <dgm:animLvl val="ctr"/>
          <dgm:resizeHandles val="exact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B744AF30-FE68-4CAB-B3F8-A0435644D333}" type="pres">
      <dgm:prSet presAssocID="{AE7DE18A-B9A2-4197-B3B2-1C0B831EE1D8}" presName="centerShape" presStyleLbl="node0" presStyleIdx="0" presStyleCnt="1" custScaleX="177249" custScaleY="168802" custLinFactNeighborX="-75633" custLinFactNeighborY="-36396"/>
      <dgm:spPr bwMode="auto"/>
      <dgm:t>
        <a:bodyPr/>
        <a:lstStyle/>
        <a:p>
          <a:pPr>
            <a:defRPr/>
          </a:pPr>
          <a:endParaRPr lang="ru-RU"/>
        </a:p>
      </dgm:t>
    </dgm:pt>
    <dgm:pt modelId="{706FA3F3-F310-4153-8FAC-BC9518D660C9}" type="pres">
      <dgm:prSet presAssocID="{2E72E1DD-AEB4-4F0E-B93E-A134FA22A9A7}" presName="Name9" presStyleLbl="parChTrans1D2" presStyleIdx="0" presStyleCnt="4"/>
      <dgm:spPr bwMode="auto"/>
      <dgm:t>
        <a:bodyPr/>
        <a:lstStyle/>
        <a:p>
          <a:pPr>
            <a:defRPr/>
          </a:pPr>
          <a:endParaRPr lang="ru-RU"/>
        </a:p>
      </dgm:t>
    </dgm:pt>
    <dgm:pt modelId="{19DC64EA-6570-49C1-9021-B98112621A97}" type="pres">
      <dgm:prSet presAssocID="{2E72E1DD-AEB4-4F0E-B93E-A134FA22A9A7}" presName="connTx" presStyleLbl="parChTrans1D2" presStyleIdx="0" presStyleCnt="4"/>
      <dgm:spPr bwMode="auto"/>
      <dgm:t>
        <a:bodyPr/>
        <a:lstStyle/>
        <a:p>
          <a:pPr>
            <a:defRPr/>
          </a:pPr>
          <a:endParaRPr lang="ru-RU"/>
        </a:p>
      </dgm:t>
    </dgm:pt>
    <dgm:pt modelId="{1BFFB01D-80BB-4D08-A7A3-2D1743BD1016}" type="pres">
      <dgm:prSet presAssocID="{0FAA4092-9D75-4D6B-B44E-AD2E310C1686}" presName="node" presStyleLbl="node1" presStyleIdx="0" presStyleCnt="4" custAng="10800000" custFlipVert="1" custFlipHor="1" custScaleX="45957" custScaleY="43711" custRadScaleRad="50194" custRadScaleInc="-55187">
        <dgm:presLayoutVars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410C56A8-B8E7-423A-8823-4156D6CFFFD1}" type="pres">
      <dgm:prSet presAssocID="{DDFC729D-31C4-4106-851C-D0E1204779D3}" presName="Name9" presStyleLbl="parChTrans1D2" presStyleIdx="1" presStyleCnt="4"/>
      <dgm:spPr bwMode="auto"/>
      <dgm:t>
        <a:bodyPr/>
        <a:lstStyle/>
        <a:p>
          <a:pPr>
            <a:defRPr/>
          </a:pPr>
          <a:endParaRPr lang="ru-RU"/>
        </a:p>
      </dgm:t>
    </dgm:pt>
    <dgm:pt modelId="{23D3B36B-B152-4B84-A480-C094E53D0053}" type="pres">
      <dgm:prSet presAssocID="{DDFC729D-31C4-4106-851C-D0E1204779D3}" presName="connTx" presStyleLbl="parChTrans1D2" presStyleIdx="1" presStyleCnt="4"/>
      <dgm:spPr bwMode="auto"/>
      <dgm:t>
        <a:bodyPr/>
        <a:lstStyle/>
        <a:p>
          <a:pPr>
            <a:defRPr/>
          </a:pPr>
          <a:endParaRPr lang="ru-RU"/>
        </a:p>
      </dgm:t>
    </dgm:pt>
    <dgm:pt modelId="{C2D6E140-84B1-471F-A06C-6F6042049FA9}" type="pres">
      <dgm:prSet presAssocID="{45CAF826-F9AB-4515-98F6-11D7281C8E56}" presName="node" presStyleLbl="node1" presStyleIdx="1" presStyleCnt="4" custAng="10800000" custFlipVert="1" custFlipHor="1" custScaleX="45957" custScaleY="43711" custRadScaleRad="103403" custRadScaleInc="-206055">
        <dgm:presLayoutVars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AA89EAA2-8067-4B2C-9EED-62D91CEFEAA8}" type="pres">
      <dgm:prSet presAssocID="{E00FCE68-C39A-452D-8A0F-437188122D7E}" presName="Name9" presStyleLbl="parChTrans1D2" presStyleIdx="2" presStyleCnt="4"/>
      <dgm:spPr bwMode="auto"/>
      <dgm:t>
        <a:bodyPr/>
        <a:lstStyle/>
        <a:p>
          <a:pPr>
            <a:defRPr/>
          </a:pPr>
          <a:endParaRPr lang="ru-RU"/>
        </a:p>
      </dgm:t>
    </dgm:pt>
    <dgm:pt modelId="{6261B0E7-9658-4660-847D-EF6B6C31BCA3}" type="pres">
      <dgm:prSet presAssocID="{E00FCE68-C39A-452D-8A0F-437188122D7E}" presName="connTx" presStyleLbl="parChTrans1D2" presStyleIdx="2" presStyleCnt="4"/>
      <dgm:spPr bwMode="auto"/>
      <dgm:t>
        <a:bodyPr/>
        <a:lstStyle/>
        <a:p>
          <a:pPr>
            <a:defRPr/>
          </a:pPr>
          <a:endParaRPr lang="ru-RU"/>
        </a:p>
      </dgm:t>
    </dgm:pt>
    <dgm:pt modelId="{6FFE467B-1081-4160-A45B-7A6DB4310D5B}" type="pres">
      <dgm:prSet presAssocID="{77ED9C75-0D87-48F7-8348-AD4DFC73A7D9}" presName="node" presStyleLbl="node1" presStyleIdx="2" presStyleCnt="4" custAng="10800000" custFlipVert="1" custFlipHor="1" custScaleX="45957" custScaleY="43711" custRadScaleRad="89398" custRadScaleInc="160622">
        <dgm:presLayoutVars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9FBA48F2-2FC6-4E43-BF8E-4BB7FB17EFB0}" type="pres">
      <dgm:prSet presAssocID="{45D06948-8A63-48DC-B0B0-158509BECCD4}" presName="Name9" presStyleLbl="parChTrans1D2" presStyleIdx="3" presStyleCnt="4"/>
      <dgm:spPr/>
      <dgm:t>
        <a:bodyPr/>
        <a:lstStyle/>
        <a:p>
          <a:endParaRPr lang="ru-RU"/>
        </a:p>
      </dgm:t>
    </dgm:pt>
    <dgm:pt modelId="{A290999D-D83F-4B72-8B02-3B26F61FF42A}" type="pres">
      <dgm:prSet presAssocID="{45D06948-8A63-48DC-B0B0-158509BECCD4}" presName="connTx" presStyleLbl="parChTrans1D2" presStyleIdx="3" presStyleCnt="4"/>
      <dgm:spPr/>
      <dgm:t>
        <a:bodyPr/>
        <a:lstStyle/>
        <a:p>
          <a:endParaRPr lang="ru-RU"/>
        </a:p>
      </dgm:t>
    </dgm:pt>
    <dgm:pt modelId="{BFB4C664-0DBE-43DD-8443-B61016160DA4}" type="pres">
      <dgm:prSet presAssocID="{4E4A8BE8-6E68-4A8C-BF45-6D21CD80DFBA}" presName="node" presStyleLbl="node1" presStyleIdx="3" presStyleCnt="4" custScaleX="51268" custScaleY="52470" custRadScaleRad="167000" custRadScaleInc="-602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3B78DF-3E03-432F-BE92-487E59E4665E}" srcId="{AE7DE18A-B9A2-4197-B3B2-1C0B831EE1D8}" destId="{4E4A8BE8-6E68-4A8C-BF45-6D21CD80DFBA}" srcOrd="3" destOrd="0" parTransId="{45D06948-8A63-48DC-B0B0-158509BECCD4}" sibTransId="{54831F88-38B6-4E0A-85DC-729E1BC381BB}"/>
    <dgm:cxn modelId="{A65D272E-4715-4FA8-ACB8-4049774BB6F9}" type="presOf" srcId="{0FAA4092-9D75-4D6B-B44E-AD2E310C1686}" destId="{1BFFB01D-80BB-4D08-A7A3-2D1743BD1016}" srcOrd="0" destOrd="0" presId="urn:microsoft.com/office/officeart/2005/8/layout/radial1"/>
    <dgm:cxn modelId="{EF044005-5A16-48BB-90AB-2EE1A1866603}" type="presOf" srcId="{45D06948-8A63-48DC-B0B0-158509BECCD4}" destId="{9FBA48F2-2FC6-4E43-BF8E-4BB7FB17EFB0}" srcOrd="0" destOrd="0" presId="urn:microsoft.com/office/officeart/2005/8/layout/radial1"/>
    <dgm:cxn modelId="{5F3426F4-34DD-49BC-9EB7-CB230F5D3E46}" type="presOf" srcId="{AE7DE18A-B9A2-4197-B3B2-1C0B831EE1D8}" destId="{B744AF30-FE68-4CAB-B3F8-A0435644D333}" srcOrd="0" destOrd="0" presId="urn:microsoft.com/office/officeart/2005/8/layout/radial1"/>
    <dgm:cxn modelId="{DC1EDC3E-F67C-4F52-8C62-9A3EB2239721}" type="presOf" srcId="{2E72E1DD-AEB4-4F0E-B93E-A134FA22A9A7}" destId="{706FA3F3-F310-4153-8FAC-BC9518D660C9}" srcOrd="0" destOrd="0" presId="urn:microsoft.com/office/officeart/2005/8/layout/radial1"/>
    <dgm:cxn modelId="{53E09880-4F42-40C9-9D90-7B2D149323F9}" srcId="{AE7DE18A-B9A2-4197-B3B2-1C0B831EE1D8}" destId="{77ED9C75-0D87-48F7-8348-AD4DFC73A7D9}" srcOrd="2" destOrd="0" parTransId="{E00FCE68-C39A-452D-8A0F-437188122D7E}" sibTransId="{F5459D48-BB3F-4DC1-824B-7C3403A1586E}"/>
    <dgm:cxn modelId="{2E6DBA3D-F1AC-4A10-9154-8FF0C050A8BF}" type="presOf" srcId="{77ED9C75-0D87-48F7-8348-AD4DFC73A7D9}" destId="{6FFE467B-1081-4160-A45B-7A6DB4310D5B}" srcOrd="0" destOrd="0" presId="urn:microsoft.com/office/officeart/2005/8/layout/radial1"/>
    <dgm:cxn modelId="{63182D48-7CBE-4FEE-B3AC-7E34B6907BCC}" srcId="{8D5A9698-2C20-466F-8E94-5845FE09ED02}" destId="{AE7DE18A-B9A2-4197-B3B2-1C0B831EE1D8}" srcOrd="0" destOrd="0" parTransId="{725EA10C-BC36-4474-BEDB-9FD60F786B24}" sibTransId="{622C8E79-F1BC-4FA6-B870-843F8126AC46}"/>
    <dgm:cxn modelId="{C2635183-02C9-4663-A14C-7A8F0520D976}" srcId="{8D5A9698-2C20-466F-8E94-5845FE09ED02}" destId="{CD21B763-0EFA-46A6-B58C-089384AFBBAC}" srcOrd="4" destOrd="0" parTransId="{4C030508-7A79-4A9A-9619-9DB4EED52BBD}" sibTransId="{4E96863B-CE87-4365-A235-E82C825BBEE8}"/>
    <dgm:cxn modelId="{75D75358-A063-43E3-8BF8-0887566752D7}" type="presOf" srcId="{E00FCE68-C39A-452D-8A0F-437188122D7E}" destId="{6261B0E7-9658-4660-847D-EF6B6C31BCA3}" srcOrd="1" destOrd="0" presId="urn:microsoft.com/office/officeart/2005/8/layout/radial1"/>
    <dgm:cxn modelId="{DAB2049C-50D3-4A7F-9125-0ECC2D73786E}" type="presOf" srcId="{DDFC729D-31C4-4106-851C-D0E1204779D3}" destId="{23D3B36B-B152-4B84-A480-C094E53D0053}" srcOrd="1" destOrd="0" presId="urn:microsoft.com/office/officeart/2005/8/layout/radial1"/>
    <dgm:cxn modelId="{3AAC9285-E9A8-42B5-968E-BF4A6ABFFB0D}" srcId="{8D5A9698-2C20-466F-8E94-5845FE09ED02}" destId="{CE415C26-7706-4395-9533-3CC9E2F42CB9}" srcOrd="2" destOrd="0" parTransId="{58097D30-338A-45E2-A460-932AB39DE5A6}" sibTransId="{A6B18EF0-8821-4E70-8A30-E316677553F8}"/>
    <dgm:cxn modelId="{2A444D73-D2C4-440A-8DAD-D7E71A0C6E7D}" srcId="{AE7DE18A-B9A2-4197-B3B2-1C0B831EE1D8}" destId="{0FAA4092-9D75-4D6B-B44E-AD2E310C1686}" srcOrd="0" destOrd="0" parTransId="{2E72E1DD-AEB4-4F0E-B93E-A134FA22A9A7}" sibTransId="{423563BB-89D7-44ED-A15B-ABE1760CB223}"/>
    <dgm:cxn modelId="{B6FC198D-B7DD-42BE-BD49-ED568D6AC5E1}" type="presOf" srcId="{DDFC729D-31C4-4106-851C-D0E1204779D3}" destId="{410C56A8-B8E7-423A-8823-4156D6CFFFD1}" srcOrd="0" destOrd="0" presId="urn:microsoft.com/office/officeart/2005/8/layout/radial1"/>
    <dgm:cxn modelId="{AD868CAC-014B-4BA6-AE55-C92BB28ABA4B}" srcId="{8D5A9698-2C20-466F-8E94-5845FE09ED02}" destId="{CEB8208D-DED8-4970-B22E-AD95DDE113C6}" srcOrd="3" destOrd="0" parTransId="{F6977B20-E4DF-4172-AEBA-A8038E64926C}" sibTransId="{CE35493E-5BC8-4098-8230-3804739F07BE}"/>
    <dgm:cxn modelId="{6E09A07B-60E9-48C1-ADF2-6F7CE70251A7}" srcId="{8D5A9698-2C20-466F-8E94-5845FE09ED02}" destId="{57ECC6F2-1AB3-4082-8CA3-E36DCE9F9D0F}" srcOrd="6" destOrd="0" parTransId="{9BBC2E4F-0BC1-457F-ACA3-971EF543DB2E}" sibTransId="{1DA733F7-EB91-442D-A728-0A93F411E4D4}"/>
    <dgm:cxn modelId="{048896FD-8592-486D-BE78-2E6E9B2D628E}" type="presOf" srcId="{4E4A8BE8-6E68-4A8C-BF45-6D21CD80DFBA}" destId="{BFB4C664-0DBE-43DD-8443-B61016160DA4}" srcOrd="0" destOrd="0" presId="urn:microsoft.com/office/officeart/2005/8/layout/radial1"/>
    <dgm:cxn modelId="{F759029C-E793-4EA1-8274-16FEC411F684}" type="presOf" srcId="{E00FCE68-C39A-452D-8A0F-437188122D7E}" destId="{AA89EAA2-8067-4B2C-9EED-62D91CEFEAA8}" srcOrd="0" destOrd="0" presId="urn:microsoft.com/office/officeart/2005/8/layout/radial1"/>
    <dgm:cxn modelId="{A5E20E5F-178A-440C-9EFC-4DDFC26FBD7A}" type="presOf" srcId="{45CAF826-F9AB-4515-98F6-11D7281C8E56}" destId="{C2D6E140-84B1-471F-A06C-6F6042049FA9}" srcOrd="0" destOrd="0" presId="urn:microsoft.com/office/officeart/2005/8/layout/radial1"/>
    <dgm:cxn modelId="{08FC0431-76AC-4740-B663-E0917F3309B3}" type="presOf" srcId="{8D5A9698-2C20-466F-8E94-5845FE09ED02}" destId="{1591B2E7-6066-4C7D-B0DC-B348710847BE}" srcOrd="0" destOrd="0" presId="urn:microsoft.com/office/officeart/2005/8/layout/radial1"/>
    <dgm:cxn modelId="{451B1D45-A67D-415C-8C8E-487AA433632D}" srcId="{AE7DE18A-B9A2-4197-B3B2-1C0B831EE1D8}" destId="{45CAF826-F9AB-4515-98F6-11D7281C8E56}" srcOrd="1" destOrd="0" parTransId="{DDFC729D-31C4-4106-851C-D0E1204779D3}" sibTransId="{D7557A8F-01B4-4706-9D56-4ADE2C618796}"/>
    <dgm:cxn modelId="{1F824981-EDB4-4F34-84BD-B207953AD5EB}" srcId="{8D5A9698-2C20-466F-8E94-5845FE09ED02}" destId="{5F28A176-CCB4-4D3C-ADAB-F50ADCC8A4D3}" srcOrd="5" destOrd="0" parTransId="{1CEBB908-9A8C-44D0-8505-CF4599DEE861}" sibTransId="{6621A9FD-778E-42AD-9B6A-8CD5EF2DC2EF}"/>
    <dgm:cxn modelId="{534FD702-DC09-4512-8B4E-5239AD7AB168}" srcId="{8D5A9698-2C20-466F-8E94-5845FE09ED02}" destId="{252A74C9-BF42-4A6D-A607-D18F1D9E1FDD}" srcOrd="1" destOrd="0" parTransId="{9C51D18B-F8D8-4AC3-9C6A-00B5E33413FB}" sibTransId="{CF49A386-464D-4145-8940-84A0E8466976}"/>
    <dgm:cxn modelId="{90569F31-D6F5-4E4C-9973-56C95E643F95}" type="presOf" srcId="{2E72E1DD-AEB4-4F0E-B93E-A134FA22A9A7}" destId="{19DC64EA-6570-49C1-9021-B98112621A97}" srcOrd="1" destOrd="0" presId="urn:microsoft.com/office/officeart/2005/8/layout/radial1"/>
    <dgm:cxn modelId="{74D1F79A-6FDD-4796-B62E-D1CA8CD6C2B2}" type="presOf" srcId="{45D06948-8A63-48DC-B0B0-158509BECCD4}" destId="{A290999D-D83F-4B72-8B02-3B26F61FF42A}" srcOrd="1" destOrd="0" presId="urn:microsoft.com/office/officeart/2005/8/layout/radial1"/>
    <dgm:cxn modelId="{C851EB30-FEE1-4679-A159-F88967CABE06}" type="presParOf" srcId="{1591B2E7-6066-4C7D-B0DC-B348710847BE}" destId="{B744AF30-FE68-4CAB-B3F8-A0435644D333}" srcOrd="0" destOrd="0" presId="urn:microsoft.com/office/officeart/2005/8/layout/radial1"/>
    <dgm:cxn modelId="{9A0FB1D3-40C7-4DCF-A4D4-E5CCEBB29A06}" type="presParOf" srcId="{1591B2E7-6066-4C7D-B0DC-B348710847BE}" destId="{706FA3F3-F310-4153-8FAC-BC9518D660C9}" srcOrd="1" destOrd="0" presId="urn:microsoft.com/office/officeart/2005/8/layout/radial1"/>
    <dgm:cxn modelId="{C284D321-A7D7-4416-8D46-3F5A67DFA8E1}" type="presParOf" srcId="{706FA3F3-F310-4153-8FAC-BC9518D660C9}" destId="{19DC64EA-6570-49C1-9021-B98112621A97}" srcOrd="0" destOrd="0" presId="urn:microsoft.com/office/officeart/2005/8/layout/radial1"/>
    <dgm:cxn modelId="{92D11B2B-5483-4619-B850-8681951CAB1A}" type="presParOf" srcId="{1591B2E7-6066-4C7D-B0DC-B348710847BE}" destId="{1BFFB01D-80BB-4D08-A7A3-2D1743BD1016}" srcOrd="2" destOrd="0" presId="urn:microsoft.com/office/officeart/2005/8/layout/radial1"/>
    <dgm:cxn modelId="{DF6424E8-8ADB-498A-B5A7-93982DEE8532}" type="presParOf" srcId="{1591B2E7-6066-4C7D-B0DC-B348710847BE}" destId="{410C56A8-B8E7-423A-8823-4156D6CFFFD1}" srcOrd="3" destOrd="0" presId="urn:microsoft.com/office/officeart/2005/8/layout/radial1"/>
    <dgm:cxn modelId="{DDC3D59D-16C4-45F7-91D9-8337AC805BF5}" type="presParOf" srcId="{410C56A8-B8E7-423A-8823-4156D6CFFFD1}" destId="{23D3B36B-B152-4B84-A480-C094E53D0053}" srcOrd="0" destOrd="0" presId="urn:microsoft.com/office/officeart/2005/8/layout/radial1"/>
    <dgm:cxn modelId="{32148459-D1C3-4B9C-8582-75B911B1F1C0}" type="presParOf" srcId="{1591B2E7-6066-4C7D-B0DC-B348710847BE}" destId="{C2D6E140-84B1-471F-A06C-6F6042049FA9}" srcOrd="4" destOrd="0" presId="urn:microsoft.com/office/officeart/2005/8/layout/radial1"/>
    <dgm:cxn modelId="{7EF5FF25-0733-4C80-AABD-1A851C85DA91}" type="presParOf" srcId="{1591B2E7-6066-4C7D-B0DC-B348710847BE}" destId="{AA89EAA2-8067-4B2C-9EED-62D91CEFEAA8}" srcOrd="5" destOrd="0" presId="urn:microsoft.com/office/officeart/2005/8/layout/radial1"/>
    <dgm:cxn modelId="{C5D34ED0-18B0-42F7-94C2-13E5A649BF55}" type="presParOf" srcId="{AA89EAA2-8067-4B2C-9EED-62D91CEFEAA8}" destId="{6261B0E7-9658-4660-847D-EF6B6C31BCA3}" srcOrd="0" destOrd="0" presId="urn:microsoft.com/office/officeart/2005/8/layout/radial1"/>
    <dgm:cxn modelId="{1135554F-F2D7-40D6-A7DC-38FFF5A4BADC}" type="presParOf" srcId="{1591B2E7-6066-4C7D-B0DC-B348710847BE}" destId="{6FFE467B-1081-4160-A45B-7A6DB4310D5B}" srcOrd="6" destOrd="0" presId="urn:microsoft.com/office/officeart/2005/8/layout/radial1"/>
    <dgm:cxn modelId="{D9BACF54-433C-4009-AF79-347F2C876035}" type="presParOf" srcId="{1591B2E7-6066-4C7D-B0DC-B348710847BE}" destId="{9FBA48F2-2FC6-4E43-BF8E-4BB7FB17EFB0}" srcOrd="7" destOrd="0" presId="urn:microsoft.com/office/officeart/2005/8/layout/radial1"/>
    <dgm:cxn modelId="{91AF7127-089C-4426-9C01-7213E4644588}" type="presParOf" srcId="{9FBA48F2-2FC6-4E43-BF8E-4BB7FB17EFB0}" destId="{A290999D-D83F-4B72-8B02-3B26F61FF42A}" srcOrd="0" destOrd="0" presId="urn:microsoft.com/office/officeart/2005/8/layout/radial1"/>
    <dgm:cxn modelId="{03D3EC25-477F-47BC-BF16-E2B0D9896D05}" type="presParOf" srcId="{1591B2E7-6066-4C7D-B0DC-B348710847BE}" destId="{BFB4C664-0DBE-43DD-8443-B61016160DA4}" srcOrd="8" destOrd="0" presId="urn:microsoft.com/office/officeart/2005/8/layout/radial1"/>
  </dgm:cxnLst>
  <dgm:bg>
    <a:noFill/>
    <a:effectLst>
      <a:glow>
        <a:schemeClr val="accent1"/>
      </a:glow>
    </a:effectLst>
  </dgm:bg>
  <dgm:whole>
    <a:ln w="12700">
      <a:round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44AF30-FE68-4CAB-B3F8-A0435644D333}">
      <dsp:nvSpPr>
        <dsp:cNvPr id="0" name=""/>
        <dsp:cNvSpPr/>
      </dsp:nvSpPr>
      <dsp:spPr bwMode="auto">
        <a:xfrm>
          <a:off x="2793654" y="27577"/>
          <a:ext cx="4214736" cy="401387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ОСНОВНЫЕ </a:t>
          </a:r>
          <a:endParaRPr sz="3600" b="1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ЭТАПЫ ОРВ </a:t>
          </a:r>
          <a:endParaRPr sz="3600" b="1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10888" y="615396"/>
        <a:ext cx="2980268" cy="2838240"/>
      </dsp:txXfrm>
    </dsp:sp>
    <dsp:sp modelId="{706FA3F3-F310-4153-8FAC-BC9518D660C9}">
      <dsp:nvSpPr>
        <dsp:cNvPr id="0" name=""/>
        <dsp:cNvSpPr/>
      </dsp:nvSpPr>
      <dsp:spPr bwMode="auto">
        <a:xfrm rot="709076">
          <a:off x="6943757" y="2604133"/>
          <a:ext cx="1466336" cy="22412"/>
        </a:xfrm>
        <a:custGeom>
          <a:avLst/>
          <a:gdLst/>
          <a:ahLst/>
          <a:cxnLst/>
          <a:rect l="0" t="0" r="0" b="0"/>
          <a:pathLst>
            <a:path>
              <a:moveTo>
                <a:pt x="0" y="11206"/>
              </a:moveTo>
              <a:lnTo>
                <a:pt x="1466336" y="112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defRPr/>
          </a:pPr>
          <a:endParaRPr lang="ru-RU" sz="500" kern="1200"/>
        </a:p>
      </dsp:txBody>
      <dsp:txXfrm>
        <a:off x="7640267" y="2578681"/>
        <a:ext cx="73316" cy="73316"/>
      </dsp:txXfrm>
    </dsp:sp>
    <dsp:sp modelId="{1BFFB01D-80BB-4D08-A7A3-2D1743BD1016}">
      <dsp:nvSpPr>
        <dsp:cNvPr id="0" name=""/>
        <dsp:cNvSpPr/>
      </dsp:nvSpPr>
      <dsp:spPr bwMode="auto">
        <a:xfrm rot="10800000" flipH="1" flipV="1">
          <a:off x="8381793" y="2357457"/>
          <a:ext cx="1092793" cy="103938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defRPr/>
          </a:pPr>
          <a:r>
            <a:rPr lang="ru-RU" sz="4800" kern="1200" dirty="0">
              <a:solidFill>
                <a:srgbClr val="27219F"/>
              </a:solidFill>
            </a:rPr>
            <a:t>2</a:t>
          </a:r>
        </a:p>
      </dsp:txBody>
      <dsp:txXfrm rot="-10800000">
        <a:off x="8541829" y="2509672"/>
        <a:ext cx="772721" cy="734957"/>
      </dsp:txXfrm>
    </dsp:sp>
    <dsp:sp modelId="{410C56A8-B8E7-423A-8823-4156D6CFFFD1}">
      <dsp:nvSpPr>
        <dsp:cNvPr id="0" name=""/>
        <dsp:cNvSpPr/>
      </dsp:nvSpPr>
      <dsp:spPr bwMode="auto">
        <a:xfrm rot="20893803">
          <a:off x="6938916" y="1392784"/>
          <a:ext cx="1976380" cy="22412"/>
        </a:xfrm>
        <a:custGeom>
          <a:avLst/>
          <a:gdLst/>
          <a:ahLst/>
          <a:cxnLst/>
          <a:rect l="0" t="0" r="0" b="0"/>
          <a:pathLst>
            <a:path>
              <a:moveTo>
                <a:pt x="0" y="11206"/>
              </a:moveTo>
              <a:lnTo>
                <a:pt x="1976380" y="112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defRPr/>
          </a:pPr>
          <a:endParaRPr lang="ru-RU" sz="700" kern="1200"/>
        </a:p>
      </dsp:txBody>
      <dsp:txXfrm>
        <a:off x="7877697" y="1354581"/>
        <a:ext cx="98819" cy="98819"/>
      </dsp:txXfrm>
    </dsp:sp>
    <dsp:sp modelId="{C2D6E140-84B1-471F-A06C-6F6042049FA9}">
      <dsp:nvSpPr>
        <dsp:cNvPr id="0" name=""/>
        <dsp:cNvSpPr/>
      </dsp:nvSpPr>
      <dsp:spPr bwMode="auto">
        <a:xfrm rot="10800000" flipH="1" flipV="1">
          <a:off x="8881862" y="571511"/>
          <a:ext cx="1092793" cy="103938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defRPr/>
          </a:pPr>
          <a:r>
            <a:rPr lang="ru-RU" sz="4800" kern="1200" dirty="0">
              <a:solidFill>
                <a:srgbClr val="27219F"/>
              </a:solidFill>
            </a:rPr>
            <a:t>1</a:t>
          </a:r>
        </a:p>
      </dsp:txBody>
      <dsp:txXfrm rot="-10800000">
        <a:off x="9041898" y="723726"/>
        <a:ext cx="772721" cy="734957"/>
      </dsp:txXfrm>
    </dsp:sp>
    <dsp:sp modelId="{AA89EAA2-8067-4B2C-9EED-62D91CEFEAA8}">
      <dsp:nvSpPr>
        <dsp:cNvPr id="0" name=""/>
        <dsp:cNvSpPr/>
      </dsp:nvSpPr>
      <dsp:spPr bwMode="auto">
        <a:xfrm rot="3391919">
          <a:off x="5767008" y="4199262"/>
          <a:ext cx="1144997" cy="22412"/>
        </a:xfrm>
        <a:custGeom>
          <a:avLst/>
          <a:gdLst/>
          <a:ahLst/>
          <a:cxnLst/>
          <a:rect l="0" t="0" r="0" b="0"/>
          <a:pathLst>
            <a:path>
              <a:moveTo>
                <a:pt x="0" y="11206"/>
              </a:moveTo>
              <a:lnTo>
                <a:pt x="1144997" y="112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defRPr/>
          </a:pPr>
          <a:endParaRPr lang="ru-RU" sz="500" kern="1200" dirty="0"/>
        </a:p>
      </dsp:txBody>
      <dsp:txXfrm>
        <a:off x="6310882" y="4181843"/>
        <a:ext cx="57249" cy="57249"/>
      </dsp:txXfrm>
    </dsp:sp>
    <dsp:sp modelId="{6FFE467B-1081-4160-A45B-7A6DB4310D5B}">
      <dsp:nvSpPr>
        <dsp:cNvPr id="0" name=""/>
        <dsp:cNvSpPr/>
      </dsp:nvSpPr>
      <dsp:spPr bwMode="auto">
        <a:xfrm rot="10800000" flipH="1" flipV="1">
          <a:off x="6399671" y="4608301"/>
          <a:ext cx="1092793" cy="103938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defRPr/>
          </a:pPr>
          <a:r>
            <a:rPr lang="ru-RU" sz="4800" kern="1200" dirty="0">
              <a:solidFill>
                <a:srgbClr val="27219F"/>
              </a:solidFill>
            </a:rPr>
            <a:t>3</a:t>
          </a:r>
        </a:p>
      </dsp:txBody>
      <dsp:txXfrm rot="-10800000">
        <a:off x="6559707" y="4760516"/>
        <a:ext cx="772721" cy="734957"/>
      </dsp:txXfrm>
    </dsp:sp>
    <dsp:sp modelId="{9FBA48F2-2FC6-4E43-BF8E-4BB7FB17EFB0}">
      <dsp:nvSpPr>
        <dsp:cNvPr id="0" name=""/>
        <dsp:cNvSpPr/>
      </dsp:nvSpPr>
      <dsp:spPr bwMode="auto">
        <a:xfrm rot="5339212">
          <a:off x="3965460" y="5018337"/>
          <a:ext cx="1977054" cy="22412"/>
        </a:xfrm>
        <a:custGeom>
          <a:avLst/>
          <a:gdLst/>
          <a:ahLst/>
          <a:cxnLst/>
          <a:rect l="0" t="0" r="0" b="0"/>
          <a:pathLst>
            <a:path>
              <a:moveTo>
                <a:pt x="0" y="11206"/>
              </a:moveTo>
              <a:lnTo>
                <a:pt x="1977054" y="112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4904561" y="4980117"/>
        <a:ext cx="98852" cy="98852"/>
      </dsp:txXfrm>
    </dsp:sp>
    <dsp:sp modelId="{BFB4C664-0DBE-43DD-8443-B61016160DA4}">
      <dsp:nvSpPr>
        <dsp:cNvPr id="0" name=""/>
        <dsp:cNvSpPr/>
      </dsp:nvSpPr>
      <dsp:spPr bwMode="auto">
        <a:xfrm>
          <a:off x="4372956" y="6017814"/>
          <a:ext cx="1219082" cy="12476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solidFill>
                <a:srgbClr val="27219F"/>
              </a:solidFill>
            </a:rPr>
            <a:t>4</a:t>
          </a:r>
          <a:endParaRPr lang="ru-RU" sz="4800" kern="1200" dirty="0">
            <a:solidFill>
              <a:srgbClr val="27219F"/>
            </a:solidFill>
          </a:endParaRPr>
        </a:p>
      </dsp:txBody>
      <dsp:txXfrm>
        <a:off x="4551486" y="6200530"/>
        <a:ext cx="862022" cy="882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AA0C4F43-B2DE-4882-9E9B-855B84DF55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2C42FFD-1745-41C5-B0C9-93DFEA50FD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17D17-E46E-461E-AC39-87629CCAB1F5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12FED3F-DE64-4FD8-90DC-B1A76E6D8D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62ECFC3A-469B-4FE6-BB3A-B5BA992F98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A4197-5E69-4549-AE0F-5291B37F66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18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C1344-E68F-4577-AC88-C145346ABA24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EB4AC-6CEF-4412-B004-E3587ABF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93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72" algn="l" defTabSz="9142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09" algn="l" defTabSz="9142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46" algn="l" defTabSz="9142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82" algn="l" defTabSz="9142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18" algn="l" defTabSz="9142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55" algn="l" defTabSz="9142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91" algn="l" defTabSz="9142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" y="4"/>
            <a:ext cx="20104098" cy="11308557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18551467" y="10517699"/>
            <a:ext cx="720783" cy="317216"/>
          </a:xfrm>
        </p:spPr>
        <p:txBody>
          <a:bodyPr lIns="0" tIns="0" rIns="0" bIns="0"/>
          <a:lstStyle>
            <a:lvl1pPr marL="25400">
              <a:lnSpc>
                <a:spcPts val="2445"/>
              </a:lnSpc>
              <a:defRPr sz="2500" b="0" i="0" spc="10" dirty="0">
                <a:solidFill>
                  <a:srgbClr val="35A8E0"/>
                </a:solidFill>
                <a:latin typeface="Calibri Light"/>
                <a:cs typeface="Calibri Light"/>
              </a:defRPr>
            </a:lvl1pPr>
          </a:lstStyle>
          <a:p>
            <a:fld id="{81D60167-4931-47E6-BA6A-407CBD079E47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F981884-1C57-47E1-9C21-1E9C17709B2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17650" y="283742"/>
            <a:ext cx="4678250" cy="5163401"/>
          </a:xfrm>
          <a:prstGeom prst="rect">
            <a:avLst/>
          </a:prstGeom>
        </p:spPr>
      </p:pic>
      <p:sp>
        <p:nvSpPr>
          <p:cNvPr id="12" name="Holder 2">
            <a:extLst>
              <a:ext uri="{FF2B5EF4-FFF2-40B4-BE49-F238E27FC236}">
                <a16:creationId xmlns:a16="http://schemas.microsoft.com/office/drawing/2014/main" xmlns="" id="{45916E6D-6F37-4104-BE76-4DF0CC9DF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0126" y="5492885"/>
            <a:ext cx="6358047" cy="738665"/>
          </a:xfrm>
        </p:spPr>
        <p:txBody>
          <a:bodyPr lIns="0" tIns="0" rIns="0" bIns="0"/>
          <a:lstStyle>
            <a:lvl1pPr>
              <a:defRPr sz="4800" b="0" i="0">
                <a:solidFill>
                  <a:srgbClr val="25A7E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83171081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" y="4"/>
            <a:ext cx="20104098" cy="11308557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18551467" y="10517699"/>
            <a:ext cx="720783" cy="317216"/>
          </a:xfrm>
        </p:spPr>
        <p:txBody>
          <a:bodyPr lIns="0" tIns="0" rIns="0" bIns="0"/>
          <a:lstStyle>
            <a:lvl1pPr marL="25400">
              <a:lnSpc>
                <a:spcPts val="2445"/>
              </a:lnSpc>
              <a:defRPr sz="2500" b="0" i="0" spc="10" dirty="0">
                <a:solidFill>
                  <a:srgbClr val="35A8E0"/>
                </a:solidFill>
                <a:latin typeface="Calibri Light"/>
                <a:cs typeface="Calibri Light"/>
              </a:defRPr>
            </a:lvl1pPr>
          </a:lstStyle>
          <a:p>
            <a:fld id="{81D60167-4931-47E6-BA6A-407CBD079E4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Holder 2">
            <a:extLst>
              <a:ext uri="{FF2B5EF4-FFF2-40B4-BE49-F238E27FC236}">
                <a16:creationId xmlns:a16="http://schemas.microsoft.com/office/drawing/2014/main" xmlns="" id="{45916E6D-6F37-4104-BE76-4DF0CC9DF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0126" y="5492885"/>
            <a:ext cx="6358047" cy="738665"/>
          </a:xfrm>
        </p:spPr>
        <p:txBody>
          <a:bodyPr lIns="0" tIns="0" rIns="0" bIns="0"/>
          <a:lstStyle>
            <a:lvl1pPr>
              <a:defRPr sz="4800" b="0" i="0">
                <a:solidFill>
                  <a:srgbClr val="25A7E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BFCD9DED-F8C7-4C80-9FA9-F8CD8DE90D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87317" y="1616074"/>
            <a:ext cx="2555493" cy="306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798457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" y="4"/>
            <a:ext cx="20104098" cy="11308557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18551467" y="10517699"/>
            <a:ext cx="720783" cy="317216"/>
          </a:xfrm>
        </p:spPr>
        <p:txBody>
          <a:bodyPr lIns="0" tIns="0" rIns="0" bIns="0"/>
          <a:lstStyle>
            <a:lvl1pPr marL="25400">
              <a:lnSpc>
                <a:spcPts val="2445"/>
              </a:lnSpc>
              <a:defRPr sz="2500" b="0" i="0" spc="10" dirty="0">
                <a:solidFill>
                  <a:srgbClr val="35A8E0"/>
                </a:solidFill>
                <a:latin typeface="Calibri Light"/>
                <a:cs typeface="Calibri Light"/>
              </a:defRPr>
            </a:lvl1pPr>
          </a:lstStyle>
          <a:p>
            <a:fld id="{81D60167-4931-47E6-BA6A-407CBD079E47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F981884-1C57-47E1-9C21-1E9C17709B2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17650" y="283742"/>
            <a:ext cx="4678250" cy="5163401"/>
          </a:xfrm>
          <a:prstGeom prst="rect">
            <a:avLst/>
          </a:prstGeom>
        </p:spPr>
      </p:pic>
      <p:sp>
        <p:nvSpPr>
          <p:cNvPr id="12" name="Holder 2">
            <a:extLst>
              <a:ext uri="{FF2B5EF4-FFF2-40B4-BE49-F238E27FC236}">
                <a16:creationId xmlns:a16="http://schemas.microsoft.com/office/drawing/2014/main" xmlns="" id="{45916E6D-6F37-4104-BE76-4DF0CC9DF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0126" y="5492885"/>
            <a:ext cx="6358047" cy="738665"/>
          </a:xfrm>
        </p:spPr>
        <p:txBody>
          <a:bodyPr lIns="0" tIns="0" rIns="0" bIns="0"/>
          <a:lstStyle>
            <a:lvl1pPr>
              <a:defRPr sz="4800" b="0" i="0">
                <a:solidFill>
                  <a:srgbClr val="25A7E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39923381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" y="4"/>
            <a:ext cx="20104098" cy="11308557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18551467" y="10517699"/>
            <a:ext cx="720783" cy="317216"/>
          </a:xfrm>
        </p:spPr>
        <p:txBody>
          <a:bodyPr lIns="0" tIns="0" rIns="0" bIns="0"/>
          <a:lstStyle>
            <a:lvl1pPr marL="25400">
              <a:lnSpc>
                <a:spcPts val="2445"/>
              </a:lnSpc>
              <a:defRPr sz="2500" b="0" i="0" spc="10" dirty="0">
                <a:solidFill>
                  <a:srgbClr val="35A8E0"/>
                </a:solidFill>
                <a:latin typeface="Calibri Light"/>
                <a:cs typeface="Calibri Light"/>
              </a:defRPr>
            </a:lvl1pPr>
          </a:lstStyle>
          <a:p>
            <a:fld id="{81D60167-4931-47E6-BA6A-407CBD079E47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F981884-1C57-47E1-9C21-1E9C17709B2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87317" y="1616074"/>
            <a:ext cx="2555493" cy="3066592"/>
          </a:xfrm>
          <a:prstGeom prst="rect">
            <a:avLst/>
          </a:prstGeom>
        </p:spPr>
      </p:pic>
      <p:sp>
        <p:nvSpPr>
          <p:cNvPr id="12" name="Holder 2">
            <a:extLst>
              <a:ext uri="{FF2B5EF4-FFF2-40B4-BE49-F238E27FC236}">
                <a16:creationId xmlns:a16="http://schemas.microsoft.com/office/drawing/2014/main" xmlns="" id="{45916E6D-6F37-4104-BE76-4DF0CC9DF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0126" y="5492885"/>
            <a:ext cx="6358047" cy="738665"/>
          </a:xfrm>
        </p:spPr>
        <p:txBody>
          <a:bodyPr lIns="0" tIns="0" rIns="0" bIns="0"/>
          <a:lstStyle>
            <a:lvl1pPr>
              <a:defRPr sz="4800" b="0" i="0">
                <a:solidFill>
                  <a:srgbClr val="25A7E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16799358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Рисунок 64">
            <a:extLst>
              <a:ext uri="{FF2B5EF4-FFF2-40B4-BE49-F238E27FC236}">
                <a16:creationId xmlns:a16="http://schemas.microsoft.com/office/drawing/2014/main" xmlns="" id="{382227E1-B513-4668-A33C-E497875D09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1"/>
            <a:ext cx="20104100" cy="11308557"/>
          </a:xfrm>
          <a:prstGeom prst="rect">
            <a:avLst/>
          </a:prstGeom>
        </p:spPr>
      </p:pic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4599086"/>
            <a:ext cx="18093690" cy="307777"/>
          </a:xfrm>
        </p:spPr>
        <p:txBody>
          <a:bodyPr lIns="0" tIns="0" rIns="0" bIns="0"/>
          <a:lstStyle>
            <a:lvl1pPr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5319967" y="10517696"/>
            <a:ext cx="4623943" cy="279150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7519651" y="10491668"/>
            <a:ext cx="1579244" cy="317216"/>
          </a:xfrm>
        </p:spPr>
        <p:txBody>
          <a:bodyPr lIns="0" tIns="0" rIns="0" bIns="0"/>
          <a:lstStyle>
            <a:lvl1pPr marL="25400">
              <a:lnSpc>
                <a:spcPts val="2445"/>
              </a:lnSpc>
              <a:defRPr sz="2500" b="0" i="0" spc="10" dirty="0">
                <a:solidFill>
                  <a:srgbClr val="35A8E0"/>
                </a:solidFill>
                <a:latin typeface="Calibri Light"/>
                <a:cs typeface="Calibri Light"/>
              </a:defRPr>
            </a:lvl1pPr>
          </a:lstStyle>
          <a:p>
            <a:fld id="{81D60167-4931-47E6-BA6A-407CBD079E47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64" name="Рисунок 63">
            <a:extLst>
              <a:ext uri="{FF2B5EF4-FFF2-40B4-BE49-F238E27FC236}">
                <a16:creationId xmlns:a16="http://schemas.microsoft.com/office/drawing/2014/main" xmlns="" id="{D5B0E178-AF94-45BA-8E14-76016224733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87808" y="398649"/>
            <a:ext cx="1935918" cy="2131827"/>
          </a:xfrm>
          <a:prstGeom prst="rect">
            <a:avLst/>
          </a:prstGeom>
        </p:spPr>
      </p:pic>
      <p:sp>
        <p:nvSpPr>
          <p:cNvPr id="66" name="object 87">
            <a:extLst>
              <a:ext uri="{FF2B5EF4-FFF2-40B4-BE49-F238E27FC236}">
                <a16:creationId xmlns:a16="http://schemas.microsoft.com/office/drawing/2014/main" xmlns="" id="{92146A31-9D76-4C2E-A8AA-3B535A81777C}"/>
              </a:ext>
            </a:extLst>
          </p:cNvPr>
          <p:cNvSpPr/>
          <p:nvPr userDrawn="1"/>
        </p:nvSpPr>
        <p:spPr>
          <a:xfrm>
            <a:off x="4" y="3127185"/>
            <a:ext cx="1456055" cy="45719"/>
          </a:xfrm>
          <a:custGeom>
            <a:avLst/>
            <a:gdLst/>
            <a:ahLst/>
            <a:cxnLst/>
            <a:rect l="l" t="t" r="r" b="b"/>
            <a:pathLst>
              <a:path w="1456055" h="356235">
                <a:moveTo>
                  <a:pt x="0" y="356010"/>
                </a:moveTo>
                <a:lnTo>
                  <a:pt x="1455453" y="356010"/>
                </a:lnTo>
                <a:lnTo>
                  <a:pt x="1455453" y="0"/>
                </a:lnTo>
                <a:lnTo>
                  <a:pt x="0" y="0"/>
                </a:lnTo>
                <a:lnTo>
                  <a:pt x="0" y="356010"/>
                </a:lnTo>
                <a:close/>
              </a:path>
            </a:pathLst>
          </a:custGeom>
          <a:solidFill>
            <a:srgbClr val="25A7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Holder 2">
            <a:extLst>
              <a:ext uri="{FF2B5EF4-FFF2-40B4-BE49-F238E27FC236}">
                <a16:creationId xmlns:a16="http://schemas.microsoft.com/office/drawing/2014/main" xmlns="" id="{A7EAB54C-9E61-45BD-BD2A-93C293D6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198" y="2683123"/>
            <a:ext cx="6693922" cy="615553"/>
          </a:xfrm>
        </p:spPr>
        <p:txBody>
          <a:bodyPr lIns="0" tIns="0" rIns="0" bIns="0"/>
          <a:lstStyle>
            <a:lvl1pPr>
              <a:defRPr sz="4000" b="0" i="0">
                <a:solidFill>
                  <a:srgbClr val="25A7E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ru-RU" dirty="0"/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Рисунок 64">
            <a:extLst>
              <a:ext uri="{FF2B5EF4-FFF2-40B4-BE49-F238E27FC236}">
                <a16:creationId xmlns:a16="http://schemas.microsoft.com/office/drawing/2014/main" xmlns="" id="{382227E1-B513-4668-A33C-E497875D09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1"/>
            <a:ext cx="20104100" cy="11308557"/>
          </a:xfrm>
          <a:prstGeom prst="rect">
            <a:avLst/>
          </a:prstGeom>
        </p:spPr>
      </p:pic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4599086"/>
            <a:ext cx="18093690" cy="307777"/>
          </a:xfrm>
        </p:spPr>
        <p:txBody>
          <a:bodyPr lIns="0" tIns="0" rIns="0" bIns="0"/>
          <a:lstStyle>
            <a:lvl1pPr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5319967" y="10517696"/>
            <a:ext cx="4623943" cy="279150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7519651" y="10491668"/>
            <a:ext cx="1579244" cy="317216"/>
          </a:xfrm>
        </p:spPr>
        <p:txBody>
          <a:bodyPr lIns="0" tIns="0" rIns="0" bIns="0"/>
          <a:lstStyle>
            <a:lvl1pPr marL="25400">
              <a:lnSpc>
                <a:spcPts val="2445"/>
              </a:lnSpc>
              <a:defRPr sz="2500" b="0" i="0" spc="10" dirty="0">
                <a:solidFill>
                  <a:srgbClr val="35A8E0"/>
                </a:solidFill>
                <a:latin typeface="Calibri Light"/>
                <a:cs typeface="Calibri Light"/>
              </a:defRPr>
            </a:lvl1pPr>
          </a:lstStyle>
          <a:p>
            <a:fld id="{81D60167-4931-47E6-BA6A-407CBD079E47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64" name="Рисунок 63">
            <a:extLst>
              <a:ext uri="{FF2B5EF4-FFF2-40B4-BE49-F238E27FC236}">
                <a16:creationId xmlns:a16="http://schemas.microsoft.com/office/drawing/2014/main" xmlns="" id="{D5B0E178-AF94-45BA-8E14-76016224733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87808" y="398649"/>
            <a:ext cx="1935918" cy="2131827"/>
          </a:xfrm>
          <a:prstGeom prst="rect">
            <a:avLst/>
          </a:prstGeom>
        </p:spPr>
      </p:pic>
      <p:sp>
        <p:nvSpPr>
          <p:cNvPr id="66" name="object 87">
            <a:extLst>
              <a:ext uri="{FF2B5EF4-FFF2-40B4-BE49-F238E27FC236}">
                <a16:creationId xmlns:a16="http://schemas.microsoft.com/office/drawing/2014/main" xmlns="" id="{92146A31-9D76-4C2E-A8AA-3B535A81777C}"/>
              </a:ext>
            </a:extLst>
          </p:cNvPr>
          <p:cNvSpPr/>
          <p:nvPr userDrawn="1"/>
        </p:nvSpPr>
        <p:spPr>
          <a:xfrm>
            <a:off x="4" y="3127185"/>
            <a:ext cx="1456055" cy="45719"/>
          </a:xfrm>
          <a:custGeom>
            <a:avLst/>
            <a:gdLst/>
            <a:ahLst/>
            <a:cxnLst/>
            <a:rect l="l" t="t" r="r" b="b"/>
            <a:pathLst>
              <a:path w="1456055" h="356235">
                <a:moveTo>
                  <a:pt x="0" y="356010"/>
                </a:moveTo>
                <a:lnTo>
                  <a:pt x="1455453" y="356010"/>
                </a:lnTo>
                <a:lnTo>
                  <a:pt x="1455453" y="0"/>
                </a:lnTo>
                <a:lnTo>
                  <a:pt x="0" y="0"/>
                </a:lnTo>
                <a:lnTo>
                  <a:pt x="0" y="356010"/>
                </a:lnTo>
                <a:close/>
              </a:path>
            </a:pathLst>
          </a:custGeom>
          <a:solidFill>
            <a:srgbClr val="66A82F"/>
          </a:solidFill>
        </p:spPr>
        <p:txBody>
          <a:bodyPr wrap="square" lIns="0" tIns="0" rIns="0" bIns="0" rtlCol="0"/>
          <a:lstStyle/>
          <a:p>
            <a:endParaRPr>
              <a:solidFill>
                <a:srgbClr val="66A82F"/>
              </a:solidFill>
            </a:endParaRPr>
          </a:p>
        </p:txBody>
      </p:sp>
      <p:sp>
        <p:nvSpPr>
          <p:cNvPr id="67" name="Holder 2">
            <a:extLst>
              <a:ext uri="{FF2B5EF4-FFF2-40B4-BE49-F238E27FC236}">
                <a16:creationId xmlns:a16="http://schemas.microsoft.com/office/drawing/2014/main" xmlns="" id="{A7EAB54C-9E61-45BD-BD2A-93C293D6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198" y="2683123"/>
            <a:ext cx="6693922" cy="615553"/>
          </a:xfrm>
        </p:spPr>
        <p:txBody>
          <a:bodyPr lIns="0" tIns="0" rIns="0" bIns="0"/>
          <a:lstStyle>
            <a:lvl1pPr>
              <a:defRPr sz="4000" b="0" i="0">
                <a:solidFill>
                  <a:srgbClr val="66A82F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4381624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k object 16">
            <a:extLst>
              <a:ext uri="{FF2B5EF4-FFF2-40B4-BE49-F238E27FC236}">
                <a16:creationId xmlns:a16="http://schemas.microsoft.com/office/drawing/2014/main" xmlns="" id="{3903057B-E51A-4842-976F-F5937EEC137B}"/>
              </a:ext>
            </a:extLst>
          </p:cNvPr>
          <p:cNvSpPr/>
          <p:nvPr userDrawn="1"/>
        </p:nvSpPr>
        <p:spPr>
          <a:xfrm>
            <a:off x="4" y="4"/>
            <a:ext cx="20104098" cy="11308557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33">
            <a:extLst>
              <a:ext uri="{FF2B5EF4-FFF2-40B4-BE49-F238E27FC236}">
                <a16:creationId xmlns:a16="http://schemas.microsoft.com/office/drawing/2014/main" xmlns="" id="{C548A8C8-DD97-42D2-BB99-C4EDBA5CC720}"/>
              </a:ext>
            </a:extLst>
          </p:cNvPr>
          <p:cNvSpPr txBox="1"/>
          <p:nvPr userDrawn="1"/>
        </p:nvSpPr>
        <p:spPr>
          <a:xfrm>
            <a:off x="8698547" y="10301123"/>
            <a:ext cx="4208561" cy="319958"/>
          </a:xfrm>
          <a:prstGeom prst="rect">
            <a:avLst/>
          </a:prstGeom>
        </p:spPr>
        <p:txBody>
          <a:bodyPr vert="horz" wrap="square" lIns="0" tIns="12064" rIns="0" bIns="0" rtlCol="0">
            <a:spAutoFit/>
          </a:bodyPr>
          <a:lstStyle/>
          <a:p>
            <a:pPr marL="12699">
              <a:lnSpc>
                <a:spcPct val="100000"/>
              </a:lnSpc>
              <a:spcBef>
                <a:spcPts val="96"/>
              </a:spcBef>
            </a:pPr>
            <a:r>
              <a:rPr lang="en-US" sz="1800" b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+7 </a:t>
            </a:r>
            <a:r>
              <a:rPr lang="ru-RU" sz="1800" b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(34675)</a:t>
            </a:r>
            <a:r>
              <a:rPr lang="en-US" sz="1800" b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800" b="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5-00-00</a:t>
            </a:r>
            <a:r>
              <a:rPr sz="2000" spc="-5" dirty="0">
                <a:solidFill>
                  <a:srgbClr val="0A409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000" spc="-5" dirty="0">
                <a:solidFill>
                  <a:srgbClr val="0A409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sz="2000" spc="-5" dirty="0">
                <a:solidFill>
                  <a:srgbClr val="25A7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|</a:t>
            </a:r>
            <a:r>
              <a:rPr sz="2000" spc="406" dirty="0">
                <a:solidFill>
                  <a:srgbClr val="25A7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spc="-10" dirty="0">
                <a:solidFill>
                  <a:srgbClr val="25A7E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admugorsk.ru</a:t>
            </a:r>
            <a:endParaRPr sz="2000" dirty="0">
              <a:solidFill>
                <a:srgbClr val="25A7E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1D0797FA-EF94-4AC1-ABB4-5B461343C4F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24468" y="403076"/>
            <a:ext cx="3655160" cy="4034217"/>
          </a:xfrm>
          <a:prstGeom prst="rect">
            <a:avLst/>
          </a:prstGeom>
        </p:spPr>
      </p:pic>
      <p:sp>
        <p:nvSpPr>
          <p:cNvPr id="12" name="Holder 3">
            <a:extLst>
              <a:ext uri="{FF2B5EF4-FFF2-40B4-BE49-F238E27FC236}">
                <a16:creationId xmlns:a16="http://schemas.microsoft.com/office/drawing/2014/main" xmlns="" id="{9E27BED4-7BC9-4BFB-9EB9-17B6196ECE3E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5855017" y="4343066"/>
            <a:ext cx="8394069" cy="4693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3000" b="1">
                <a:solidFill>
                  <a:srgbClr val="25A7E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14" name="Текст 152">
            <a:extLst>
              <a:ext uri="{FF2B5EF4-FFF2-40B4-BE49-F238E27FC236}">
                <a16:creationId xmlns:a16="http://schemas.microsoft.com/office/drawing/2014/main" xmlns="" id="{9D431A06-4199-491D-9A1A-B801C0388E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81835" y="5028795"/>
            <a:ext cx="8540433" cy="276998"/>
          </a:xfrm>
        </p:spPr>
        <p:txBody>
          <a:bodyPr/>
          <a:lstStyle>
            <a:lvl1pPr algn="ctr"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3" name="Текст 152">
            <a:extLst>
              <a:ext uri="{FF2B5EF4-FFF2-40B4-BE49-F238E27FC236}">
                <a16:creationId xmlns:a16="http://schemas.microsoft.com/office/drawing/2014/main" xmlns="" id="{D79DF2D0-E5D7-4FF5-9CB2-7F234C7DF91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424250" y="5925446"/>
            <a:ext cx="10758488" cy="307777"/>
          </a:xfrm>
        </p:spPr>
        <p:txBody>
          <a:bodyPr/>
          <a:lstStyle>
            <a:lvl1pPr algn="ctr">
              <a:defRPr sz="2000" b="1">
                <a:solidFill>
                  <a:srgbClr val="25A7E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4" name="Текст 152">
            <a:extLst>
              <a:ext uri="{FF2B5EF4-FFF2-40B4-BE49-F238E27FC236}">
                <a16:creationId xmlns:a16="http://schemas.microsoft.com/office/drawing/2014/main" xmlns="" id="{46D766BB-D90A-47C8-8792-3B4CC60C5E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77347" y="6340475"/>
            <a:ext cx="5652294" cy="307777"/>
          </a:xfrm>
        </p:spPr>
        <p:txBody>
          <a:bodyPr/>
          <a:lstStyle>
            <a:lvl1pPr algn="ctr">
              <a:defRPr sz="2000" b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7" name="Текст 152">
            <a:extLst>
              <a:ext uri="{FF2B5EF4-FFF2-40B4-BE49-F238E27FC236}">
                <a16:creationId xmlns:a16="http://schemas.microsoft.com/office/drawing/2014/main" xmlns="" id="{F1690D8D-42ED-49CB-BA81-0279AAFDA6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24250" y="7739802"/>
            <a:ext cx="5338052" cy="615553"/>
          </a:xfrm>
        </p:spPr>
        <p:txBody>
          <a:bodyPr/>
          <a:lstStyle>
            <a:lvl1pPr marL="0" marR="0" indent="0" algn="r" defTabSz="91427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>
                <a:solidFill>
                  <a:srgbClr val="25A7E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marL="0" marR="0" lvl="0" indent="0" algn="r" defTabSz="91427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spc="-5" dirty="0">
                <a:solidFill>
                  <a:srgbClr val="0B419B"/>
                </a:solidFill>
                <a:latin typeface="+mn-lt"/>
                <a:cs typeface="Calibri"/>
              </a:rPr>
              <a:t>График</a:t>
            </a:r>
            <a:r>
              <a:rPr lang="ru-RU" sz="2000" b="1" spc="-69" dirty="0">
                <a:solidFill>
                  <a:srgbClr val="0B419B"/>
                </a:solidFill>
                <a:latin typeface="+mn-lt"/>
                <a:cs typeface="Calibri"/>
              </a:rPr>
              <a:t> </a:t>
            </a:r>
            <a:r>
              <a:rPr lang="ru-RU" sz="2000" b="1" spc="10" dirty="0">
                <a:solidFill>
                  <a:srgbClr val="0B419B"/>
                </a:solidFill>
                <a:latin typeface="+mn-lt"/>
                <a:cs typeface="Calibri"/>
              </a:rPr>
              <a:t>работы:</a:t>
            </a:r>
            <a:endParaRPr lang="ru-RU" sz="2000" dirty="0">
              <a:latin typeface="+mn-lt"/>
              <a:cs typeface="Calibri"/>
            </a:endParaRPr>
          </a:p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8" name="Текст 152">
            <a:extLst>
              <a:ext uri="{FF2B5EF4-FFF2-40B4-BE49-F238E27FC236}">
                <a16:creationId xmlns:a16="http://schemas.microsoft.com/office/drawing/2014/main" xmlns="" id="{20C447F7-6F20-4680-8C16-C402693F94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316402" y="7743743"/>
            <a:ext cx="5338052" cy="307777"/>
          </a:xfrm>
        </p:spPr>
        <p:txBody>
          <a:bodyPr/>
          <a:lstStyle>
            <a:lvl1pPr marL="0" marR="0" indent="0" algn="l" defTabSz="91427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1005205" y="10517706"/>
            <a:ext cx="46239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xfrm>
            <a:off x="14474952" y="10517706"/>
            <a:ext cx="4623943" cy="30777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CEB8-3531-4F33-8CC9-8435D2FD67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24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" y="3183"/>
            <a:ext cx="20104098" cy="1130537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05092" y="4210164"/>
            <a:ext cx="6693922" cy="4693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50" b="1" i="0">
                <a:solidFill>
                  <a:srgbClr val="0A409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5"/>
            <a:ext cx="1809369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279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279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8551467" y="10447714"/>
            <a:ext cx="375920" cy="6388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5400">
              <a:lnSpc>
                <a:spcPts val="2445"/>
              </a:lnSpc>
              <a:defRPr sz="2500" b="0" i="0" spc="10" dirty="0">
                <a:solidFill>
                  <a:srgbClr val="35A8E0"/>
                </a:solidFill>
                <a:latin typeface="Calibri Light"/>
                <a:cs typeface="Calibri Light"/>
              </a:defRPr>
            </a:lvl1pPr>
          </a:lstStyle>
          <a:p>
            <a:fld id="{81D60167-4931-47E6-BA6A-407CBD079E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4" r:id="rId2"/>
    <p:sldLayoutId id="2147483672" r:id="rId3"/>
    <p:sldLayoutId id="2147483673" r:id="rId4"/>
    <p:sldLayoutId id="2147483662" r:id="rId5"/>
    <p:sldLayoutId id="2147483675" r:id="rId6"/>
    <p:sldLayoutId id="2147483665" r:id="rId7"/>
    <p:sldLayoutId id="2147483676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36">
        <a:defRPr>
          <a:latin typeface="+mn-lt"/>
          <a:ea typeface="+mn-ea"/>
          <a:cs typeface="+mn-cs"/>
        </a:defRPr>
      </a:lvl2pPr>
      <a:lvl3pPr marL="914272">
        <a:defRPr>
          <a:latin typeface="+mn-lt"/>
          <a:ea typeface="+mn-ea"/>
          <a:cs typeface="+mn-cs"/>
        </a:defRPr>
      </a:lvl3pPr>
      <a:lvl4pPr marL="1371409">
        <a:defRPr>
          <a:latin typeface="+mn-lt"/>
          <a:ea typeface="+mn-ea"/>
          <a:cs typeface="+mn-cs"/>
        </a:defRPr>
      </a:lvl4pPr>
      <a:lvl5pPr marL="1828546">
        <a:defRPr>
          <a:latin typeface="+mn-lt"/>
          <a:ea typeface="+mn-ea"/>
          <a:cs typeface="+mn-cs"/>
        </a:defRPr>
      </a:lvl5pPr>
      <a:lvl6pPr marL="2285682">
        <a:defRPr>
          <a:latin typeface="+mn-lt"/>
          <a:ea typeface="+mn-ea"/>
          <a:cs typeface="+mn-cs"/>
        </a:defRPr>
      </a:lvl6pPr>
      <a:lvl7pPr marL="2742818">
        <a:defRPr>
          <a:latin typeface="+mn-lt"/>
          <a:ea typeface="+mn-ea"/>
          <a:cs typeface="+mn-cs"/>
        </a:defRPr>
      </a:lvl7pPr>
      <a:lvl8pPr marL="3199955">
        <a:defRPr>
          <a:latin typeface="+mn-lt"/>
          <a:ea typeface="+mn-ea"/>
          <a:cs typeface="+mn-cs"/>
        </a:defRPr>
      </a:lvl8pPr>
      <a:lvl9pPr marL="365709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36">
        <a:defRPr>
          <a:latin typeface="+mn-lt"/>
          <a:ea typeface="+mn-ea"/>
          <a:cs typeface="+mn-cs"/>
        </a:defRPr>
      </a:lvl2pPr>
      <a:lvl3pPr marL="914272">
        <a:defRPr>
          <a:latin typeface="+mn-lt"/>
          <a:ea typeface="+mn-ea"/>
          <a:cs typeface="+mn-cs"/>
        </a:defRPr>
      </a:lvl3pPr>
      <a:lvl4pPr marL="1371409">
        <a:defRPr>
          <a:latin typeface="+mn-lt"/>
          <a:ea typeface="+mn-ea"/>
          <a:cs typeface="+mn-cs"/>
        </a:defRPr>
      </a:lvl4pPr>
      <a:lvl5pPr marL="1828546">
        <a:defRPr>
          <a:latin typeface="+mn-lt"/>
          <a:ea typeface="+mn-ea"/>
          <a:cs typeface="+mn-cs"/>
        </a:defRPr>
      </a:lvl5pPr>
      <a:lvl6pPr marL="2285682">
        <a:defRPr>
          <a:latin typeface="+mn-lt"/>
          <a:ea typeface="+mn-ea"/>
          <a:cs typeface="+mn-cs"/>
        </a:defRPr>
      </a:lvl6pPr>
      <a:lvl7pPr marL="2742818">
        <a:defRPr>
          <a:latin typeface="+mn-lt"/>
          <a:ea typeface="+mn-ea"/>
          <a:cs typeface="+mn-cs"/>
        </a:defRPr>
      </a:lvl7pPr>
      <a:lvl8pPr marL="3199955">
        <a:defRPr>
          <a:latin typeface="+mn-lt"/>
          <a:ea typeface="+mn-ea"/>
          <a:cs typeface="+mn-cs"/>
        </a:defRPr>
      </a:lvl8pPr>
      <a:lvl9pPr marL="365709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regulation.admhmao.ru/projects/List/AdvancedSearch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regulation.admhmao.ru/projects/List/AdvancedSearch" TargetMode="Externa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regulation.admhmao.ru/projects/List/AdvancedSearch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egulation.admhmao.ru/" TargetMode="External"/><Relationship Id="rId2" Type="http://schemas.openxmlformats.org/officeDocument/2006/relationships/hyperlink" Target="https://vk.com/orv.ugra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orv.gov.ru/" TargetMode="External"/><Relationship Id="rId4" Type="http://schemas.openxmlformats.org/officeDocument/2006/relationships/hyperlink" Target="http://economy.gov.ru/minec/ma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491210" y="4410642"/>
            <a:ext cx="16716492" cy="4493538"/>
          </a:xfrm>
        </p:spPr>
        <p:txBody>
          <a:bodyPr/>
          <a:lstStyle/>
          <a:p>
            <a:pPr algn="ctr"/>
            <a:r>
              <a:rPr lang="ru-RU" sz="73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Оценка регулирующего воздействия – </a:t>
            </a:r>
            <a:r>
              <a:rPr lang="ru-RU" sz="73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расчет </a:t>
            </a:r>
            <a:r>
              <a:rPr lang="ru-RU" sz="73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издержек, описание альтернативных способов правового регулирования, определение </a:t>
            </a:r>
            <a:r>
              <a:rPr lang="ru-RU" sz="73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рисков»</a:t>
            </a:r>
            <a:endParaRPr lang="ru-RU" sz="73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ject 7"/>
          <p:cNvSpPr/>
          <p:nvPr/>
        </p:nvSpPr>
        <p:spPr>
          <a:xfrm>
            <a:off x="836550" y="8869389"/>
            <a:ext cx="4071966" cy="15001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4"/>
          <p:cNvSpPr txBox="1"/>
          <p:nvPr/>
        </p:nvSpPr>
        <p:spPr>
          <a:xfrm>
            <a:off x="10052050" y="9655203"/>
            <a:ext cx="9429816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ru-RU" sz="2000" b="1" i="1" dirty="0" err="1" smtClean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Грудцына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 Ирина Викторовна</a:t>
            </a:r>
            <a:r>
              <a:rPr sz="2000" b="1" i="1" spc="-15" smtClean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– </a:t>
            </a:r>
            <a:r>
              <a:rPr lang="ru-RU" sz="2000" b="1" i="1" spc="-5" dirty="0" smtClean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директор Департамента экономического развития и проектного управления</a:t>
            </a:r>
            <a:endParaRPr sz="2000" b="1">
              <a:solidFill>
                <a:schemeClr val="tx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51192" y="582577"/>
            <a:ext cx="140732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Лучшие практики проведения оценки регулирующего воздействия в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ХМАО-Югре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914482"/>
              </p:ext>
            </p:extLst>
          </p:nvPr>
        </p:nvGraphicFramePr>
        <p:xfrm>
          <a:off x="1550929" y="2868593"/>
          <a:ext cx="16998066" cy="6693832"/>
        </p:xfrm>
        <a:graphic>
          <a:graphicData uri="http://schemas.openxmlformats.org/drawingml/2006/table">
            <a:tbl>
              <a:tblPr/>
              <a:tblGrid>
                <a:gridCol w="4367770"/>
                <a:gridCol w="4372338"/>
                <a:gridCol w="4372338"/>
                <a:gridCol w="3885620"/>
              </a:tblGrid>
              <a:tr h="16631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 1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(существующее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правовое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регулирование)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 2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(предлагаемое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правовое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регулирование)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 3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(альтернативный вариант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правового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регулирования)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1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варианта решения проблемы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отсутствует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Включить административные процедуры и обязательные требования по размещению  нестационарных торговых объектов на территории парков, скверов и набережных города в постановление Администрации города от 09.11.2017 № 9589 «О размещении нестационарных торговых объектов на территории города Сургута»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Утвердить административные процедуры и обязательные требования по размещению  нестационарных торговых объектов на территории парков, скверов и набережных города отдельным муниципальным нормативным правовым актом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9442" y="2054275"/>
            <a:ext cx="1260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альтернативных способов решения проблемы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765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51192" y="582577"/>
            <a:ext cx="140732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Лучшие практики проведения оценки регулирующего воздействия в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ХМАО-Югре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90881"/>
              </p:ext>
            </p:extLst>
          </p:nvPr>
        </p:nvGraphicFramePr>
        <p:xfrm>
          <a:off x="1555106" y="2673159"/>
          <a:ext cx="17929992" cy="7886192"/>
        </p:xfrm>
        <a:graphic>
          <a:graphicData uri="http://schemas.openxmlformats.org/drawingml/2006/table">
            <a:tbl>
              <a:tblPr/>
              <a:tblGrid>
                <a:gridCol w="2956505"/>
                <a:gridCol w="2804135"/>
                <a:gridCol w="4176464"/>
                <a:gridCol w="7992888"/>
              </a:tblGrid>
              <a:tr h="16631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 1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(существующее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правовое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регулирование)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 2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(предлагаемое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правовое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регулирование)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 3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(альтернативный вариант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правового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регулирования)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1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варианта решения проблемы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отсутствует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i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утверждение Порядка открытия и ведения лицевых счетов департаментом финансов Администрации города Сургута участникам казначейского сопровождения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Отсутствует</a:t>
                      </a:r>
                      <a:r>
                        <a:rPr lang="ru-RU" sz="2400" i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i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Пунктом 7.1 ст.220.1 Бюджетного кодекса Российской Федерации установлено, что учет операций со средствами участников казначейского сопровождения, источником финансового обеспечения которых являются средств, указанные в ст.242.26 производится на лицевых счетах, открываемых им в финансовом органе муниципального образования в случаях, установленных федеральными законами.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i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Пунктом 9 ст.220.1 Бюджетного кодекса Российской Федерации установлено, что открытие и ведение лицевых счетов в финансовом органе муниципального образования осуществляется в порядке, установленном финансовым органом муниципального образования в соответствии с общими требованиями, установленными Федеральным казначейством.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9442" y="2054275"/>
            <a:ext cx="1260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альтернативных способов решения проблемы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524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CBAE6E1-1845-4095-A0FB-0D0C84BD1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9886" y="725453"/>
            <a:ext cx="11644394" cy="615553"/>
          </a:xfrm>
        </p:spPr>
        <p:txBody>
          <a:bodyPr/>
          <a:lstStyle/>
          <a:p>
            <a:pPr algn="ctr"/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6" charset="0"/>
                <a:cs typeface="Times New Roman" pitchFamily="16" charset="0"/>
              </a:rPr>
              <a:t>Сравнение альтернативных вариантов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08052" y="2154213"/>
          <a:ext cx="17502310" cy="9001634"/>
        </p:xfrm>
        <a:graphic>
          <a:graphicData uri="http://schemas.openxmlformats.org/drawingml/2006/table">
            <a:tbl>
              <a:tblPr/>
              <a:tblGrid>
                <a:gridCol w="1904017"/>
                <a:gridCol w="4100960"/>
                <a:gridCol w="3661571"/>
                <a:gridCol w="7835762"/>
              </a:tblGrid>
              <a:tr h="4015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9121" marR="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Вариант 1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(существующее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правовое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регулирование)</a:t>
                      </a:r>
                    </a:p>
                  </a:txBody>
                  <a:tcPr marL="9121" marR="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Вариант 2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(предлагаемое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правовое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регулирование)</a:t>
                      </a:r>
                    </a:p>
                  </a:txBody>
                  <a:tcPr marL="9121" marR="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Вариант 3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(альтернативный вариант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правового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регулирования)</a:t>
                      </a:r>
                    </a:p>
                  </a:txBody>
                  <a:tcPr marL="9121" marR="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9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варианта решения проблемы</a:t>
                      </a:r>
                    </a:p>
                  </a:txBody>
                  <a:tcPr marL="9121" marR="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Предоставление субсидий на финансовое обеспечение затрат начинающим предпринимателям в производственной сфере</a:t>
                      </a:r>
                    </a:p>
                  </a:txBody>
                  <a:tcPr marL="9121" marR="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Предоставление субсидий на финансовое обеспечение затрат предпринимателям в производственной сфере</a:t>
                      </a:r>
                    </a:p>
                  </a:txBody>
                  <a:tcPr marL="9121" marR="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Предоставление субсидий на финансовое обеспечение затрат предпринимателям вне зависимости от осуществляемого вида экономической деятельности</a:t>
                      </a:r>
                    </a:p>
                  </a:txBody>
                  <a:tcPr marL="9121" marR="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Оценка расходов (доходов) потенциальных адресатов регулирования, связанных с введением предлагаемого правового регулирования</a:t>
                      </a:r>
                    </a:p>
                  </a:txBody>
                  <a:tcPr marL="9121" marR="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информационные 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издержки для 1 получателя субсидии составляли 9 754,08 руб., расходы 3 получателей субсидий – 29 262,24 руб.</a:t>
                      </a:r>
                    </a:p>
                  </a:txBody>
                  <a:tcPr marL="9121" marR="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Внесение изменений в Постановление Администрации города № 9146 устанавливает дополнительные расходы для одного получателя субсидии в сумме 7 490,88 руб., для трех получателей – в сумме 22 472,64 руб.</a:t>
                      </a:r>
                    </a:p>
                  </a:txBody>
                  <a:tcPr marL="9121" marR="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рамках подготовки пакета документов на предоставление субсидии расходы 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субъекта МСП составят 17 244,96 руб., расходы 3 получателей субсидий </a:t>
                      </a: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51 734,88 руб.</a:t>
                      </a:r>
                    </a:p>
                  </a:txBody>
                  <a:tcPr marL="9121" marR="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54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Оценка 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рисков неблагоприятных последствий</a:t>
                      </a:r>
                    </a:p>
                  </a:txBody>
                  <a:tcPr marL="9121" marR="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Ограниченный круг потенциальных участников отбора на предоставление субсидий – только начинающие предприниматели. </a:t>
                      </a:r>
                    </a:p>
                  </a:txBody>
                  <a:tcPr marL="9121" marR="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Отсутствуют</a:t>
                      </a:r>
                    </a:p>
                  </a:txBody>
                  <a:tcPr marL="9121" marR="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случае предоставления субсидии на финансовое обеспечение затрат предпринимателям вне зависимости от осуществляемого вида экономической деятельности количество потенциальных участников отбора будет значительно увеличено при этом </a:t>
                      </a: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средства бюджета города на предоставление субсидии (на конкурсной основе) ограничены и рассчитаны на 1 - 3 получателей (по годам). При отсутствия критерия отбора по виду экономической деятельности невозможно установить объективные критерии 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оценки проектов 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участников отбора.</a:t>
                      </a: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результатам анализа Единого реестра субъектов малого и среднего предпринимательства установлено, что количество субъектов МСП, осуществляющих деятельность в производственной сфере на территории города Сургута, составляет около 4 % от общего количества хозяйствующих субъектов, таким образом, оказание финансовой поддержки субъектам МСП производственной сферы является наиболее востребованным, в том числе с учетом 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сложившейся политико-экономической 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ситуации, направленной на развитие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импортозамещения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 отсутствии поддержки в производственной сфере данный сектор экономики не получит развития.</a:t>
                      </a:r>
                    </a:p>
                  </a:txBody>
                  <a:tcPr marL="9121" marR="9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28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51192" y="582577"/>
            <a:ext cx="140732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Лучшие практики проведения оценки регулирующего воздействия в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ХМАО-Югре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15146" y="2126283"/>
            <a:ext cx="16993888" cy="9264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расходов субъектов предпринимательской и иной экономической  деятельности, связанный с необходимостью соблюдения устанавливаемых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(или) изменяемых обязательных требований и обязанностей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Содержательные издержки (на одного субъекта)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этап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Выделение содержательных требований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этап. Показатели масштаба содержательных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этап. Частота выполнения содержательных требований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этап. Затраты рабочего времени, необходимые на выполнение содержательных требований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этап. Стоимость приобретений, необходимых для выполнения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содержательных требований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этап. Сумма содержательных издержек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</a:t>
            </a:r>
            <a:r>
              <a:rPr 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Тс</a:t>
            </a:r>
            <a:r>
              <a:rPr 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Ас</a:t>
            </a:r>
            <a:r>
              <a:rPr 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где: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затраты рабочего времени в часах, полученных на четвертом этапе, на выполнение информационного требования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стоимость приобретений, полученных на пятом этапе, необходимых для выполнения информационного требования с учетом показателя масштаба и частоты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содержательных издержек для киосков, павильонов с учетом стоимости всех содержательных издержек: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Тс + Ас</a:t>
            </a:r>
            <a:r>
              <a:rPr 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Ас2 + Ас3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</a:t>
            </a:r>
            <a:r>
              <a:rPr lang="ru-RU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45 350,35 + 250 020,00 + 10 444,8 + 14 800 =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320 615,15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руб.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содержательные издержки 1 субъекта составят 320 615,15 руб.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Утвержденная схема размещения включает 4 места размещения нестационарных торговых объектов на территории парков, скверов и набережных.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издержки 4-х хозяйствующих субъектов составят                        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1 282 460,6 рублей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(320 615,15  руб. * 4).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сумма расходов 1 субъекта составит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332 950,2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руб. (12 335,1 руб. + 320 615,15 руб.), расходы 4-х субъектов –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1 331 801,00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руб. (320 615,15 руб. * 4)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sz="2000" dirty="0"/>
          </a:p>
          <a:p>
            <a:pPr marL="285750" indent="-285750">
              <a:buFontTx/>
              <a:buChar char="-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90628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51192" y="582577"/>
            <a:ext cx="140732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Лучшие практики проведения оценки регулирующего воздействия в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ХМАО-Югре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34975" y="2918371"/>
            <a:ext cx="16993888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расходов субъектов предпринимательской и иной экономической  деятельности, связанный с необходимостью соблюдения устанавливаемых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(или) изменяемых обязательных требований и обязанност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ей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Информационные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издержки (на одного субъекта)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этап. Выделение информационных требований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Представление документов для участия в аукционе (пункт 7 раздела II приложения 2 к постановлению).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Подписание договора на размещение НТО (пункт 24 раздела II приложения 2 к постановлению).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этап. Выделение информационных элементов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этап. Показатели масштаба информационных требований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этап. Частота выполнения информационных требований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этап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Затраты рабочего времени, необходимые на выполнение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информационных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6 этап. Стоимость приобретений, необходимых для выполнения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информационных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этап. Сумма информационных издержек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+А</a:t>
            </a:r>
            <a:r>
              <a:rPr 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где: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затраты рабочего времени в часах, полученных на пятом этапе,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выполнение информационного требования;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средняя стоимость часа работы персонала, занятого выполнением административных действий, необходимых для выполнения требований;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приобретений, полученных на шестом этапе, необходимых для выполнения информационного требования с учетом показателя масштаба и частоты.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10 761,1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руб.  + 1 350,00 руб.+ 224 руб. =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12 335,1 руб.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информационные издержки составят 12 335,1 руб.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Утвержденная схема размещения включает 4 места размещения нестационарных торговых объектов на территории парков, скверов и набережных.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издержки 4-х хозяйствующих субъектов составят                        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49 340,4 рублей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(12 335,1 руб. * 4).</a:t>
            </a:r>
          </a:p>
          <a:p>
            <a:endParaRPr lang="ru-RU" sz="2000" dirty="0"/>
          </a:p>
          <a:p>
            <a:pPr marL="285750" indent="-285750">
              <a:buFontTx/>
              <a:buChar char="-"/>
            </a:pP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211290" y="1889640"/>
            <a:ext cx="15265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 города «О внесении изменений в постановление Администрации города от 09.11.2017 № 9589 «О размещении нестационарных торговых объектов на территории города Сургута»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28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51192" y="582577"/>
            <a:ext cx="140732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Лучшие практики проведения оценки регулирующего воздействия в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ХМАО-Югре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15146" y="3134395"/>
            <a:ext cx="1699388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расходов субъектов предпринимательской и иной экономической  деятельности, связанный с необходимостью соблюдения устанавливаемых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(или) изменяемых обязательных требований и обязанностей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itchFamily="18" charset="0"/>
              </a:rPr>
              <a:t>Настоящий расчет выполнен в  соответствии с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Методикой оценки стандартных издержек субъектов предпринимательский и инвестиционной деятельности , возникающих в связи с использованием требований регулирования утвержденной приказом Департамента экономического развития Ханты-Мансийского автономного округа – Югры от 30.09.2013 № 155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1. Стандартные издержки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субъектов предпринимательской деятельности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возникающие в связи с планируемым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исполнением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требования постановления администрации города Югорска "Об утверждении Порядка выдачи согласия владельца автомобильной дороги на капитальный ремонт, ремонт пересечений и примыканий в отношении автодорог федерального, регионального или межмуниципального значения с автомобильными дорогами местного значения города Югорска"    состоят из только из информационных  издержек.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II. Расчет информационных издержек № 1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/>
          </a:p>
          <a:p>
            <a:pPr marL="285750" indent="-285750">
              <a:buFontTx/>
              <a:buChar char="-"/>
            </a:pP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931370" y="2126283"/>
            <a:ext cx="142575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 \ ДЭРиПУ \ _ОЦЕНКА РЕГУЛИРУЮЩЕГО ВОЗДЕЙСТВИЯ \ 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Расчет издержек</a:t>
            </a:r>
            <a:endParaRPr lang="ru-RU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69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038762"/>
              </p:ext>
            </p:extLst>
          </p:nvPr>
        </p:nvGraphicFramePr>
        <p:xfrm>
          <a:off x="863785" y="471187"/>
          <a:ext cx="18729929" cy="10249181"/>
        </p:xfrm>
        <a:graphic>
          <a:graphicData uri="http://schemas.openxmlformats.org/drawingml/2006/table">
            <a:tbl>
              <a:tblPr/>
              <a:tblGrid>
                <a:gridCol w="2709361"/>
                <a:gridCol w="6125511"/>
                <a:gridCol w="471193"/>
                <a:gridCol w="824588"/>
                <a:gridCol w="548331"/>
                <a:gridCol w="478600"/>
                <a:gridCol w="268849"/>
                <a:gridCol w="1531378"/>
                <a:gridCol w="263316"/>
                <a:gridCol w="5508802"/>
              </a:tblGrid>
              <a:tr h="309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статьи затрат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Примечание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информационного требования (из текста проекта (действующего) МНПА): 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п.5 Порядка устанавливается перечень документов, предоставляемых организацией в    Департамент жилищно-коммунального и строительного комплекса (уполномоченный орган) для получения согласия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Определение затрат рабочего времени: </a:t>
                      </a: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Подготовку документов в соответствии с информационным требованиям и их доставку в ДЖКиСК осуществляет специалист организации (индивидуальный предприниматель)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9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Заработная плата в месяц, руб.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sz="3000" dirty="0"/>
                    </a:p>
                  </a:txBody>
                  <a:tcPr marL="57024" marR="5702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 sz="3000" dirty="0"/>
                    </a:p>
                  </a:txBody>
                  <a:tcPr marL="57024" marR="57024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34582" marR="3458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34582" marR="3458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82228,5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Times New Roman"/>
                          <a:cs typeface="Times New Roman"/>
                        </a:rPr>
                        <a:t>Данные из итогов СЭР г. Югорска за </a:t>
                      </a:r>
                      <a:r>
                        <a:rPr lang="ru-RU" sz="16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  <a:cs typeface="Times New Roman"/>
                        </a:rPr>
                        <a:t>год (Среднемесячная номинальная начисленная заработная плата одного работника по крупным и средним </a:t>
                      </a:r>
                      <a:r>
                        <a:rPr lang="ru-RU" sz="1600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предп</a:t>
                      </a:r>
                      <a:r>
                        <a:rPr lang="ru-RU" sz="16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Отчисления на социальные нужды, руб.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30,20%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24833,01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 затрат по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з.п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.: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107061,51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2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Фонд рабочего времени в месяц, час.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1970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164,17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норма рабочего времени при 40-часовой рабочей недели (1970) в </a:t>
                      </a:r>
                      <a:r>
                        <a:rPr lang="ru-RU" sz="1600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  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году - данные "Гарант"/производственный календарь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Норма времени на выполнение работы, час.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 человеко/час., руб.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5217,21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Определение стоимости приобретений: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расходные материалы на выполнение требования (канцелярские принадлежности, бумага, картридж (тонер) и т.п.: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132,50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Стоимость расходных материалов определены на основании данных размещенных в сети Интернет (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www.komus.ru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2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3.1.1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бумага (листов)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225,00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22,50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Стоимость бумаги для офисной техники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SvetoCopy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(A4, 80 г/кв.м, белизна 146% CIE, 500 листов) </a:t>
                      </a: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составляет </a:t>
                      </a:r>
                      <a:r>
                        <a:rPr lang="ru-RU" sz="1600" i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225,00</a:t>
                      </a:r>
                      <a:r>
                        <a:rPr lang="ru-RU" sz="1600" i="1" baseline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i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руб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3.1.2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картридж (листов)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940,00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Стоимость картриджа  для HP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laserjet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3052 черный (на 2000 листов) составляет 940,00 руб.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3.1.3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DVD диск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110,00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средняя стоимость DVD диска  составляет 110,00 руб. (данные сети Интернет)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 стоимость приобретений (руб.):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132,50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Транспортные расходы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оценочно по средней стоимость проезда городским транспортом (общественный, такси)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 затрат за выполненную работу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руб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000"/>
                    </a:p>
                  </a:txBody>
                  <a:tcPr marL="57024" marR="570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ru-RU" sz="3000"/>
                    </a:p>
                  </a:txBody>
                  <a:tcPr marL="57024" marR="57024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34582" marR="34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>
                        <a:latin typeface="Calibri"/>
                      </a:endParaRPr>
                    </a:p>
                  </a:txBody>
                  <a:tcPr marL="34582" marR="3458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5449,71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Частота выполнения информационных требований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документы предоставляются в </a:t>
                      </a:r>
                      <a:r>
                        <a:rPr lang="ru-RU" sz="1600" i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ДЖКиСК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1 раз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Масштаб информационных требований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latin typeface="Calibri"/>
                      </a:endParaRPr>
                    </a:p>
                  </a:txBody>
                  <a:tcPr marL="57024" marR="5702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770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 сумма информационных издержек по требованию №1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5449,71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4" marR="5702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82" marR="345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57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51192" y="511139"/>
            <a:ext cx="140732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Лучшие практики проведения оценки регулирующего воздействия в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ХМАО-Югре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50928" y="2868593"/>
            <a:ext cx="1757374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г. Нижневартовск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проект МНПА  «О внесении изменений в постановление администрации города от 18 августа 2021 года № 690 «Об утверждении Порядка предоставления субсидии частным организациям, осуществляющим образовательную деятельность по реализации образовательных программ дошкольного образования».:</a:t>
            </a:r>
          </a:p>
          <a:p>
            <a:pPr algn="just"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актуальность проблемы, с обоснованием последствий в случае отсутствия предлагаемого правового регулирования, </a:t>
            </a:r>
          </a:p>
          <a:p>
            <a:pPr algn="just"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большой круг лиц, интересы которых затронуты правовым регулированием, качественное проведение публичных консультаций, </a:t>
            </a:r>
          </a:p>
          <a:p>
            <a:pPr algn="just"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доработка проекта, НПА после получения отрицательного заключения об ОРВ, </a:t>
            </a:r>
          </a:p>
          <a:p>
            <a:pPr algn="just"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использование количественных методов при подготовке проекта НПА, </a:t>
            </a:r>
          </a:p>
          <a:p>
            <a:pPr algn="just"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анализ возможных альтернативных способов регулирования.</a:t>
            </a:r>
          </a:p>
          <a:p>
            <a:pPr algn="just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Ознакомиться с материалами возможно  на интернет портале: </a:t>
            </a:r>
            <a:r>
              <a:rPr lang="en-US" sz="3200" u="sng" dirty="0" smtClean="0">
                <a:hlinkClick r:id="rId2"/>
              </a:rPr>
              <a:t>https://regulation.admhmao.ru/projects/List/AdvancedSearch#npa=44018</a:t>
            </a:r>
            <a:r>
              <a:rPr lang="ru-RU" sz="3200" u="sng" dirty="0" smtClean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7728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51192" y="511139"/>
            <a:ext cx="140732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Лучшие практики проведения оценки регулирующего воздействия в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ХМАО-Югре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50928" y="2868593"/>
            <a:ext cx="1750231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г. Сургут -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проект МНПА «О внесении изменений в постановление Администрации города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 9 ноября 2017 года № 9589 «О размещении нестационарных торговых объектов на территории города Сургута»:</a:t>
            </a:r>
          </a:p>
          <a:p>
            <a:pPr algn="just"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первый акт в данной сфере, имеющий большой общественный резонанс,</a:t>
            </a:r>
          </a:p>
          <a:p>
            <a:pPr algn="just"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обоснование актуальности проблемы и ее негативных последствий,</a:t>
            </a:r>
          </a:p>
          <a:p>
            <a:pPr algn="just"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качественное проведение публичных консультаций, проведение согласительных процедур с  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участниками публичных консультаций,</a:t>
            </a:r>
          </a:p>
          <a:p>
            <a:pPr algn="just"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использование количественных методов при подготовке проекта акта,</a:t>
            </a:r>
          </a:p>
          <a:p>
            <a:pPr algn="just"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анализ возможных альтернативных способов регулирования.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Ознакомиться с заключением возможно на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интернет-портале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3200" u="sng" dirty="0" smtClean="0">
                <a:hlinkClick r:id="rId2"/>
              </a:rPr>
              <a:t>https://regulation.admhmao.ru/projects/List/AdvancedSearch#npa=38767</a:t>
            </a:r>
            <a:r>
              <a:rPr lang="ru-RU" sz="3200" u="sng" dirty="0" smtClean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7728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51192" y="582577"/>
            <a:ext cx="140732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Лучшие практики проведения оценки регулирующего воздействия в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ХМАО-Югре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50928" y="2868593"/>
            <a:ext cx="1750231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/>
              <a:t>Сургутский</a:t>
            </a:r>
            <a:r>
              <a:rPr lang="ru-RU" sz="3200" b="1" dirty="0" smtClean="0"/>
              <a:t> район </a:t>
            </a:r>
            <a:r>
              <a:rPr lang="ru-RU" sz="3200" dirty="0" smtClean="0"/>
              <a:t>– Оценка фактического воздействия  постановления администрации </a:t>
            </a:r>
            <a:r>
              <a:rPr lang="ru-RU" sz="3200" dirty="0" err="1" smtClean="0"/>
              <a:t>Сургутского</a:t>
            </a:r>
            <a:r>
              <a:rPr lang="ru-RU" sz="3200" dirty="0" smtClean="0"/>
              <a:t> района от 30.07.2018 № 3124-нпа «Об утверждении порядка  предоставления субсидий инвесторам на возмещение части затрат  на строительство и (или) реконструкцию инженерных сетей и объектов  инженерной инфраструктуры, необходимых для строительства объектов социальной инфраструктуры на территории </a:t>
            </a:r>
            <a:r>
              <a:rPr lang="ru-RU" sz="3200" dirty="0" err="1" smtClean="0"/>
              <a:t>Сургутского</a:t>
            </a:r>
            <a:r>
              <a:rPr lang="ru-RU" sz="3200" dirty="0" smtClean="0"/>
              <a:t> района»:</a:t>
            </a:r>
          </a:p>
          <a:p>
            <a:r>
              <a:rPr lang="ru-RU" sz="3200" dirty="0" smtClean="0"/>
              <a:t>-  использование количественных методов при проведении ОФВ.</a:t>
            </a:r>
          </a:p>
          <a:p>
            <a:endParaRPr lang="ru-RU" sz="3200" dirty="0" smtClean="0"/>
          </a:p>
          <a:p>
            <a:r>
              <a:rPr lang="ru-RU" sz="3200" dirty="0" smtClean="0"/>
              <a:t>Ознакомиться с заключением возможно на Портале:</a:t>
            </a:r>
          </a:p>
          <a:p>
            <a:r>
              <a:rPr lang="ru-RU" sz="3200" u="sng" dirty="0" smtClean="0">
                <a:hlinkClick r:id="rId2"/>
              </a:rPr>
              <a:t>https://regulation.admhmao.ru/projects/List/AdvancedSearch#npa=44194</a:t>
            </a:r>
            <a:endParaRPr lang="ru-RU" sz="3200" dirty="0" smtClean="0"/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7728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CBAE6E1-1845-4095-A0FB-0D0C84BD1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9886" y="725453"/>
            <a:ext cx="11644394" cy="615553"/>
          </a:xfrm>
        </p:spPr>
        <p:txBody>
          <a:bodyPr/>
          <a:lstStyle/>
          <a:p>
            <a:pPr algn="ctr"/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6" charset="0"/>
                <a:cs typeface="Times New Roman" pitchFamily="16" charset="0"/>
              </a:rPr>
              <a:t>Действующие лица ОРВ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1765242" y="1868461"/>
            <a:ext cx="17145120" cy="8215370"/>
            <a:chOff x="241540" y="1222176"/>
            <a:chExt cx="8747185" cy="4935769"/>
          </a:xfrm>
        </p:grpSpPr>
        <p:sp>
          <p:nvSpPr>
            <p:cNvPr id="10" name="Скругленный прямоугольник 9"/>
            <p:cNvSpPr/>
            <p:nvPr/>
          </p:nvSpPr>
          <p:spPr bwMode="auto">
            <a:xfrm>
              <a:off x="1152705" y="1350935"/>
              <a:ext cx="2449902" cy="842614"/>
            </a:xfrm>
            <a:prstGeom prst="roundRect">
              <a:avLst>
                <a:gd name="adj" fmla="val 16667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2800" dirty="0">
                  <a:latin typeface="Times New Roman"/>
                  <a:ea typeface="Times New Roman"/>
                </a:rPr>
                <a:t>Регулирующий орган </a:t>
              </a:r>
            </a:p>
          </p:txBody>
        </p:sp>
        <p:sp>
          <p:nvSpPr>
            <p:cNvPr id="12" name="Скругленный прямоугольник 11"/>
            <p:cNvSpPr/>
            <p:nvPr/>
          </p:nvSpPr>
          <p:spPr bwMode="auto">
            <a:xfrm>
              <a:off x="5538158" y="1334305"/>
              <a:ext cx="2544793" cy="842614"/>
            </a:xfrm>
            <a:prstGeom prst="roundRect">
              <a:avLst>
                <a:gd name="adj" fmla="val 16667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2800" dirty="0">
                  <a:latin typeface="Times New Roman"/>
                  <a:ea typeface="Times New Roman"/>
                </a:rPr>
                <a:t>Уполномоченный орган 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 bwMode="auto">
            <a:xfrm>
              <a:off x="460220" y="2767286"/>
              <a:ext cx="3880260" cy="1412365"/>
            </a:xfrm>
            <a:prstGeom prst="roundRect">
              <a:avLst>
                <a:gd name="adj" fmla="val 16667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2800" dirty="0">
                  <a:latin typeface="Times New Roman"/>
                  <a:ea typeface="Times New Roman"/>
                </a:rPr>
                <a:t>Разработчик проекта нормативного правового акта</a:t>
              </a:r>
            </a:p>
          </p:txBody>
        </p:sp>
        <p:sp>
          <p:nvSpPr>
            <p:cNvPr id="14" name="Скругленный прямоугольник 13"/>
            <p:cNvSpPr/>
            <p:nvPr/>
          </p:nvSpPr>
          <p:spPr bwMode="auto">
            <a:xfrm>
              <a:off x="4836931" y="2755374"/>
              <a:ext cx="4151794" cy="1412365"/>
            </a:xfrm>
            <a:prstGeom prst="roundRect">
              <a:avLst>
                <a:gd name="adj" fmla="val 16667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2800" dirty="0" smtClean="0">
                  <a:latin typeface="Times New Roman"/>
                  <a:ea typeface="Times New Roman"/>
                </a:rPr>
                <a:t>Структурное подразделение администрации города Югорска, ответственное за </a:t>
              </a:r>
              <a:r>
                <a:rPr lang="ru-RU" sz="2800" dirty="0">
                  <a:latin typeface="Times New Roman"/>
                  <a:ea typeface="Times New Roman"/>
                </a:rPr>
                <a:t>внедрение ОРВ в </a:t>
              </a:r>
              <a:r>
                <a:rPr lang="ru-RU" sz="2800" dirty="0" smtClean="0">
                  <a:latin typeface="Times New Roman"/>
                  <a:ea typeface="Times New Roman"/>
                </a:rPr>
                <a:t>муниципальном образовании и </a:t>
              </a:r>
              <a:r>
                <a:rPr lang="ru-RU" sz="2800" dirty="0">
                  <a:latin typeface="Times New Roman"/>
                  <a:ea typeface="Times New Roman"/>
                </a:rPr>
                <a:t>развитие процедур ОРВ, осуществляющий подготовку заключений об ОРВ </a:t>
              </a:r>
            </a:p>
          </p:txBody>
        </p:sp>
        <p:sp>
          <p:nvSpPr>
            <p:cNvPr id="15" name="Стрелка вниз 14"/>
            <p:cNvSpPr/>
            <p:nvPr/>
          </p:nvSpPr>
          <p:spPr bwMode="auto">
            <a:xfrm>
              <a:off x="2173210" y="2252250"/>
              <a:ext cx="364466" cy="429197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0B419B"/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 sz="2800">
                <a:latin typeface="Times New Roman"/>
                <a:ea typeface="Times New Roman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 bwMode="auto">
            <a:xfrm>
              <a:off x="4760919" y="4741594"/>
              <a:ext cx="4226944" cy="1412365"/>
            </a:xfrm>
            <a:prstGeom prst="roundRect">
              <a:avLst>
                <a:gd name="adj" fmla="val 16667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2800" dirty="0" smtClean="0">
                  <a:latin typeface="Times New Roman"/>
                  <a:ea typeface="Times New Roman"/>
                </a:rPr>
                <a:t>Департамент экономического развития и проектного управления</a:t>
              </a:r>
              <a:endParaRPr lang="ru-RU" sz="2800" dirty="0">
                <a:latin typeface="Times New Roman"/>
                <a:ea typeface="Times New Roman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 bwMode="auto">
            <a:xfrm>
              <a:off x="241540" y="4745580"/>
              <a:ext cx="4226943" cy="1412365"/>
            </a:xfrm>
            <a:prstGeom prst="roundRect">
              <a:avLst>
                <a:gd name="adj" fmla="val 16667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2800" dirty="0">
                  <a:latin typeface="Times New Roman"/>
                  <a:ea typeface="Times New Roman"/>
                </a:rPr>
                <a:t>Например: </a:t>
              </a:r>
              <a:endParaRPr lang="ru-RU" sz="2800" dirty="0" smtClean="0">
                <a:latin typeface="Times New Roman"/>
                <a:ea typeface="Times New Roman"/>
              </a:endParaRPr>
            </a:p>
            <a:p>
              <a:pPr algn="ctr">
                <a:defRPr/>
              </a:pPr>
              <a:r>
                <a:rPr lang="ru-RU" sz="2800" dirty="0" smtClean="0">
                  <a:latin typeface="Times New Roman"/>
                  <a:ea typeface="Times New Roman"/>
                </a:rPr>
                <a:t>Управление образования</a:t>
              </a:r>
            </a:p>
            <a:p>
              <a:pPr algn="ctr">
                <a:defRPr/>
              </a:pPr>
              <a:r>
                <a:rPr lang="ru-RU" sz="2800" dirty="0" err="1" smtClean="0">
                  <a:latin typeface="Times New Roman"/>
                  <a:ea typeface="Times New Roman"/>
                </a:rPr>
                <a:t>ДЖКиСК</a:t>
              </a:r>
              <a:endParaRPr lang="ru-RU" sz="2800" dirty="0" smtClean="0">
                <a:latin typeface="Times New Roman"/>
                <a:ea typeface="Times New Roman"/>
              </a:endParaRPr>
            </a:p>
            <a:p>
              <a:pPr algn="ctr">
                <a:defRPr/>
              </a:pPr>
              <a:r>
                <a:rPr lang="ru-RU" sz="2800" dirty="0" err="1" smtClean="0">
                  <a:latin typeface="Times New Roman"/>
                  <a:ea typeface="Times New Roman"/>
                </a:rPr>
                <a:t>ДМСиГ</a:t>
              </a:r>
              <a:endParaRPr lang="ru-RU" sz="2800" dirty="0" smtClean="0">
                <a:latin typeface="Times New Roman"/>
                <a:ea typeface="Times New Roman"/>
              </a:endParaRPr>
            </a:p>
            <a:p>
              <a:pPr algn="ctr">
                <a:defRPr/>
              </a:pPr>
              <a:r>
                <a:rPr lang="ru-RU" sz="2800" dirty="0" err="1" smtClean="0">
                  <a:latin typeface="Times New Roman"/>
                  <a:ea typeface="Times New Roman"/>
                </a:rPr>
                <a:t>ДЭРиПУ</a:t>
              </a:r>
              <a:endParaRPr lang="ru-RU" sz="2800" dirty="0">
                <a:latin typeface="Times New Roman"/>
                <a:ea typeface="Times New Roman"/>
              </a:endParaRPr>
            </a:p>
          </p:txBody>
        </p:sp>
        <p:pic>
          <p:nvPicPr>
            <p:cNvPr id="21" name="Picture 5" descr="C:\Users\KOLOMOETSEV\Desktop\thB12RSA7N.jpg"/>
            <p:cNvPicPr>
              <a:picLocks noChangeAspect="1" noChangeArrowheads="1"/>
            </p:cNvPicPr>
            <p:nvPr/>
          </p:nvPicPr>
          <p:blipFill>
            <a:blip r:embed="rId2"/>
            <a:stretch/>
          </p:blipFill>
          <p:spPr bwMode="auto">
            <a:xfrm>
              <a:off x="3753829" y="1222176"/>
              <a:ext cx="1673525" cy="1443946"/>
            </a:xfrm>
            <a:prstGeom prst="rect">
              <a:avLst/>
            </a:prstGeom>
            <a:noFill/>
          </p:spPr>
        </p:pic>
        <p:sp>
          <p:nvSpPr>
            <p:cNvPr id="22" name="Стрелка вниз 21"/>
            <p:cNvSpPr/>
            <p:nvPr/>
          </p:nvSpPr>
          <p:spPr bwMode="auto">
            <a:xfrm>
              <a:off x="2209657" y="4226557"/>
              <a:ext cx="364466" cy="429197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0B419B"/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 sz="2800">
                <a:latin typeface="Times New Roman"/>
                <a:ea typeface="Times New Roman"/>
              </a:endParaRPr>
            </a:p>
          </p:txBody>
        </p:sp>
        <p:sp>
          <p:nvSpPr>
            <p:cNvPr id="23" name="Стрелка вниз 22"/>
            <p:cNvSpPr/>
            <p:nvPr/>
          </p:nvSpPr>
          <p:spPr bwMode="auto">
            <a:xfrm>
              <a:off x="6765483" y="2252250"/>
              <a:ext cx="364466" cy="429197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0B419B"/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 sz="2800">
                <a:latin typeface="Times New Roman"/>
                <a:ea typeface="Times New Roman"/>
              </a:endParaRPr>
            </a:p>
          </p:txBody>
        </p:sp>
        <p:sp>
          <p:nvSpPr>
            <p:cNvPr id="24" name="Стрелка вниз 23"/>
            <p:cNvSpPr/>
            <p:nvPr/>
          </p:nvSpPr>
          <p:spPr bwMode="auto">
            <a:xfrm>
              <a:off x="6874822" y="4269477"/>
              <a:ext cx="364466" cy="429197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0B419B"/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 sz="2800"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728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7F181163-1323-4067-958D-C532B280D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0126" y="5492885"/>
            <a:ext cx="14802724" cy="1231106"/>
          </a:xfrm>
        </p:spPr>
        <p:txBody>
          <a:bodyPr/>
          <a:lstStyle/>
          <a:p>
            <a:pPr algn="ctr"/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76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CBAE6E1-1845-4095-A0FB-0D0C84BD1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9886" y="725453"/>
            <a:ext cx="11644394" cy="615553"/>
          </a:xfrm>
        </p:spPr>
        <p:txBody>
          <a:bodyPr/>
          <a:lstStyle/>
          <a:p>
            <a:pPr lvl="0" algn="ctr">
              <a:defRPr/>
            </a:pPr>
            <a:r>
              <a:rPr lang="ru-RU" b="1" dirty="0" smtClean="0">
                <a:solidFill>
                  <a:srgbClr val="0000BF"/>
                </a:solidFill>
                <a:cs typeface="Times New Roman"/>
              </a:rPr>
              <a:t>ПРОЕКТЫ НПА, ПОДЛЕЖАЩИЕ ОРВ</a:t>
            </a:r>
            <a:endParaRPr lang="ru-RU" b="1" dirty="0">
              <a:solidFill>
                <a:srgbClr val="0000BF"/>
              </a:solidFill>
              <a:cs typeface="Times New Roman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050862" y="2039538"/>
            <a:ext cx="18446495" cy="8661510"/>
            <a:chOff x="297711" y="888391"/>
            <a:chExt cx="8577042" cy="5505265"/>
          </a:xfrm>
        </p:grpSpPr>
        <p:pic>
          <p:nvPicPr>
            <p:cNvPr id="5" name="Picture 2" descr="C:\Users\KOLOMOETSEV\Desktop\thEW3E5VV8.jpg"/>
            <p:cNvPicPr>
              <a:picLocks noChangeAspect="1" noChangeArrowheads="1"/>
            </p:cNvPicPr>
            <p:nvPr/>
          </p:nvPicPr>
          <p:blipFill>
            <a:blip r:embed="rId2"/>
            <a:srcRect r="32271"/>
            <a:stretch/>
          </p:blipFill>
          <p:spPr bwMode="auto">
            <a:xfrm>
              <a:off x="364144" y="1097496"/>
              <a:ext cx="1169582" cy="161126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6" name="Прямоугольник 5"/>
            <p:cNvSpPr/>
            <p:nvPr/>
          </p:nvSpPr>
          <p:spPr bwMode="auto">
            <a:xfrm>
              <a:off x="2188404" y="888391"/>
              <a:ext cx="85894" cy="2543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defRPr/>
              </a:pPr>
              <a:endParaRPr lang="ru-RU" sz="2000" b="1" dirty="0">
                <a:solidFill>
                  <a:srgbClr val="0000BF"/>
                </a:solidFill>
                <a:cs typeface="Times New Roman"/>
              </a:endParaRPr>
            </a:p>
          </p:txBody>
        </p:sp>
        <p:sp>
          <p:nvSpPr>
            <p:cNvPr id="7" name="Прямоугольник 6"/>
            <p:cNvSpPr/>
            <p:nvPr/>
          </p:nvSpPr>
          <p:spPr bwMode="auto">
            <a:xfrm>
              <a:off x="1499192" y="1288501"/>
              <a:ext cx="6969761" cy="59356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2800" dirty="0">
                  <a:latin typeface="Times New Roman"/>
                  <a:ea typeface="Times New Roman"/>
                </a:rPr>
                <a:t>Проекты </a:t>
              </a:r>
              <a:r>
                <a:rPr lang="ru-RU" sz="2800" dirty="0" smtClean="0">
                  <a:latin typeface="Times New Roman"/>
                  <a:ea typeface="Times New Roman"/>
                </a:rPr>
                <a:t>нормативных правовых актов города Югорска, </a:t>
              </a:r>
              <a:r>
                <a:rPr lang="ru-RU" sz="2800" dirty="0">
                  <a:latin typeface="Times New Roman"/>
                  <a:ea typeface="Times New Roman"/>
                </a:rPr>
                <a:t>устанавливающие </a:t>
              </a:r>
              <a:br>
                <a:rPr lang="ru-RU" sz="2800" dirty="0">
                  <a:latin typeface="Times New Roman"/>
                  <a:ea typeface="Times New Roman"/>
                </a:rPr>
              </a:br>
              <a:r>
                <a:rPr lang="ru-RU" sz="2800" dirty="0">
                  <a:latin typeface="Times New Roman"/>
                  <a:ea typeface="Times New Roman"/>
                </a:rPr>
                <a:t>(изменяющие)</a:t>
              </a:r>
            </a:p>
          </p:txBody>
        </p:sp>
        <p:sp>
          <p:nvSpPr>
            <p:cNvPr id="8" name="Прямоугольник 7"/>
            <p:cNvSpPr/>
            <p:nvPr/>
          </p:nvSpPr>
          <p:spPr bwMode="auto">
            <a:xfrm>
              <a:off x="297711" y="2822927"/>
              <a:ext cx="2604976" cy="352532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2800" dirty="0">
                  <a:latin typeface="Times New Roman"/>
                  <a:ea typeface="Times New Roman"/>
                </a:rPr>
                <a:t>обязанности </a:t>
              </a:r>
              <a:br>
                <a:rPr lang="ru-RU" sz="2800" dirty="0">
                  <a:latin typeface="Times New Roman"/>
                  <a:ea typeface="Times New Roman"/>
                </a:rPr>
              </a:br>
              <a:r>
                <a:rPr lang="ru-RU" sz="2800" dirty="0">
                  <a:latin typeface="Times New Roman"/>
                  <a:ea typeface="Times New Roman"/>
                </a:rPr>
                <a:t>и запреты для </a:t>
              </a:r>
              <a:r>
                <a:rPr lang="ru-RU" sz="2800" dirty="0" smtClean="0">
                  <a:latin typeface="Times New Roman"/>
                  <a:ea typeface="Times New Roman"/>
                </a:rPr>
                <a:t>субъектов</a:t>
              </a:r>
            </a:p>
            <a:p>
              <a:pPr algn="ctr">
                <a:defRPr/>
              </a:pPr>
              <a:r>
                <a:rPr lang="ru-RU" sz="2800" dirty="0" smtClean="0">
                  <a:latin typeface="Times New Roman"/>
                  <a:ea typeface="Times New Roman"/>
                </a:rPr>
                <a:t>предпринимательской </a:t>
              </a:r>
              <a:r>
                <a:rPr lang="ru-RU" sz="2800" dirty="0">
                  <a:latin typeface="Times New Roman"/>
                  <a:ea typeface="Times New Roman"/>
                </a:rPr>
                <a:t/>
              </a:r>
              <a:br>
                <a:rPr lang="ru-RU" sz="2800" dirty="0">
                  <a:latin typeface="Times New Roman"/>
                  <a:ea typeface="Times New Roman"/>
                </a:rPr>
              </a:br>
              <a:r>
                <a:rPr lang="ru-RU" sz="2800" dirty="0">
                  <a:latin typeface="Times New Roman"/>
                  <a:ea typeface="Times New Roman"/>
                </a:rPr>
                <a:t>и инвестиционной </a:t>
              </a:r>
              <a:r>
                <a:rPr lang="ru-RU" sz="2800" dirty="0" smtClean="0">
                  <a:latin typeface="Times New Roman"/>
                  <a:ea typeface="Times New Roman"/>
                </a:rPr>
                <a:t>деятельности</a:t>
              </a:r>
              <a:endParaRPr lang="ru-RU" sz="2800" dirty="0">
                <a:latin typeface="Times New Roman"/>
                <a:ea typeface="Times New Roman"/>
              </a:endParaRPr>
            </a:p>
          </p:txBody>
        </p:sp>
        <p:sp>
          <p:nvSpPr>
            <p:cNvPr id="9" name="Прямоугольник 8"/>
            <p:cNvSpPr/>
            <p:nvPr/>
          </p:nvSpPr>
          <p:spPr bwMode="auto">
            <a:xfrm>
              <a:off x="6243452" y="2822927"/>
              <a:ext cx="2631301" cy="352532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2800" dirty="0">
                  <a:latin typeface="Times New Roman"/>
                  <a:ea typeface="Times New Roman"/>
                </a:rPr>
                <a:t>ответственность </a:t>
              </a:r>
              <a:br>
                <a:rPr lang="ru-RU" sz="2800" dirty="0">
                  <a:latin typeface="Times New Roman"/>
                  <a:ea typeface="Times New Roman"/>
                </a:rPr>
              </a:br>
              <a:r>
                <a:rPr lang="ru-RU" sz="2800" dirty="0">
                  <a:latin typeface="Times New Roman"/>
                  <a:ea typeface="Times New Roman"/>
                </a:rPr>
                <a:t>за нарушение </a:t>
              </a:r>
              <a:r>
                <a:rPr lang="ru-RU" sz="2800" dirty="0" smtClean="0">
                  <a:latin typeface="Times New Roman"/>
                  <a:ea typeface="Times New Roman"/>
                </a:rPr>
                <a:t>муниципальных правовых актов, </a:t>
              </a:r>
              <a:r>
                <a:rPr lang="ru-RU" sz="2800" dirty="0">
                  <a:latin typeface="Times New Roman"/>
                  <a:ea typeface="Times New Roman"/>
                </a:rPr>
                <a:t>затрагивающих вопросы осуществления предпринимательской и иной экономической </a:t>
              </a:r>
              <a:r>
                <a:rPr lang="ru-RU" sz="2800" dirty="0" smtClean="0">
                  <a:latin typeface="Times New Roman"/>
                  <a:ea typeface="Times New Roman"/>
                </a:rPr>
                <a:t>деятельности</a:t>
              </a:r>
              <a:endParaRPr lang="ru-RU" sz="2800" dirty="0">
                <a:latin typeface="Times New Roman"/>
                <a:ea typeface="Times New Roman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 bwMode="auto">
            <a:xfrm>
              <a:off x="3420055" y="2868333"/>
              <a:ext cx="2317897" cy="352532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2800" dirty="0">
                  <a:latin typeface="Times New Roman"/>
                  <a:ea typeface="Times New Roman"/>
                </a:rPr>
                <a:t>обязательные требования, предусмотренные </a:t>
              </a:r>
              <a:r>
                <a:rPr lang="ru-RU" sz="2800" dirty="0" smtClean="0">
                  <a:latin typeface="Times New Roman"/>
                  <a:ea typeface="Times New Roman"/>
                </a:rPr>
                <a:t>муниципальными правовыми актами</a:t>
              </a:r>
              <a:endParaRPr lang="ru-RU" sz="2800" dirty="0">
                <a:latin typeface="Times New Roman"/>
                <a:ea typeface="Times New Roman"/>
              </a:endParaRPr>
            </a:p>
          </p:txBody>
        </p:sp>
      </p:grpSp>
      <p:sp>
        <p:nvSpPr>
          <p:cNvPr id="12" name="Стрелка вниз 11"/>
          <p:cNvSpPr/>
          <p:nvPr/>
        </p:nvSpPr>
        <p:spPr bwMode="auto">
          <a:xfrm>
            <a:off x="4051258" y="3654411"/>
            <a:ext cx="714380" cy="135732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B419B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ru-RU" sz="2800">
              <a:latin typeface="Times New Roman"/>
              <a:ea typeface="Times New Roman"/>
            </a:endParaRPr>
          </a:p>
        </p:txBody>
      </p:sp>
      <p:sp>
        <p:nvSpPr>
          <p:cNvPr id="13" name="Стрелка вниз 12"/>
          <p:cNvSpPr/>
          <p:nvPr/>
        </p:nvSpPr>
        <p:spPr bwMode="auto">
          <a:xfrm>
            <a:off x="10052050" y="3725849"/>
            <a:ext cx="714380" cy="135732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B419B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ru-RU" sz="2800">
              <a:latin typeface="Times New Roman"/>
              <a:ea typeface="Times New Roman"/>
            </a:endParaRPr>
          </a:p>
        </p:txBody>
      </p:sp>
      <p:sp>
        <p:nvSpPr>
          <p:cNvPr id="14" name="Стрелка вниз 13"/>
          <p:cNvSpPr/>
          <p:nvPr/>
        </p:nvSpPr>
        <p:spPr bwMode="auto">
          <a:xfrm>
            <a:off x="15909966" y="3654411"/>
            <a:ext cx="714380" cy="135732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B419B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ru-RU" sz="280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7728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6988315"/>
              </p:ext>
            </p:extLst>
          </p:nvPr>
        </p:nvGraphicFramePr>
        <p:xfrm>
          <a:off x="384373" y="2082775"/>
          <a:ext cx="19097493" cy="8572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 bwMode="auto">
          <a:xfrm>
            <a:off x="11052182" y="3868725"/>
            <a:ext cx="8143932" cy="2286016"/>
          </a:xfrm>
          <a:prstGeom prst="roundRect">
            <a:avLst>
              <a:gd name="adj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04668" marR="8377" indent="-283729">
              <a:buFont typeface="Wingdings"/>
              <a:buChar char=""/>
              <a:tabLst>
                <a:tab pos="305716" algn="l"/>
                <a:tab pos="2111737" algn="l"/>
                <a:tab pos="2603814" algn="l"/>
              </a:tabLst>
            </a:pPr>
            <a:endParaRPr lang="ru-RU" b="1" spc="-8" dirty="0" smtClean="0">
              <a:latin typeface="Times New Roman"/>
              <a:cs typeface="Times New Roman"/>
            </a:endParaRPr>
          </a:p>
          <a:p>
            <a:pPr marL="304668" marR="8377" indent="-283729">
              <a:tabLst>
                <a:tab pos="305716" algn="l"/>
                <a:tab pos="2111737" algn="l"/>
                <a:tab pos="2603814" algn="l"/>
              </a:tabLst>
            </a:pPr>
            <a:r>
              <a:rPr lang="ru-RU" b="1" spc="-8" dirty="0" smtClean="0">
                <a:latin typeface="Times New Roman"/>
                <a:cs typeface="Times New Roman"/>
              </a:rPr>
              <a:t>ПОДГОТОВКА ДОКУМЕНТОВ ДЛЯ ПРОВЕДЕНИЯ ОРВ</a:t>
            </a:r>
          </a:p>
          <a:p>
            <a:pPr marL="304668" marR="8377" indent="-283729">
              <a:tabLst>
                <a:tab pos="305716" algn="l"/>
                <a:tab pos="2111737" algn="l"/>
                <a:tab pos="2603814" algn="l"/>
              </a:tabLst>
            </a:pPr>
            <a:endParaRPr lang="ru-RU" b="1" spc="-8" dirty="0" smtClean="0">
              <a:latin typeface="Times New Roman"/>
              <a:cs typeface="Times New Roman"/>
            </a:endParaRPr>
          </a:p>
          <a:p>
            <a:pPr marL="304668" marR="8377" indent="-283729">
              <a:buFont typeface="Wingdings"/>
              <a:buChar char=""/>
              <a:tabLst>
                <a:tab pos="305716" algn="l"/>
                <a:tab pos="2111737" algn="l"/>
                <a:tab pos="2603814" algn="l"/>
              </a:tabLst>
            </a:pPr>
            <a:r>
              <a:rPr lang="ru-RU" sz="2000" b="1" spc="-8" dirty="0" smtClean="0">
                <a:latin typeface="Times New Roman"/>
                <a:cs typeface="Times New Roman"/>
              </a:rPr>
              <a:t>Уведомление	о	проведении  публичных консультаций;</a:t>
            </a:r>
          </a:p>
          <a:p>
            <a:pPr marL="304668" indent="-283729">
              <a:buFont typeface="Wingdings"/>
              <a:buChar char=""/>
              <a:tabLst>
                <a:tab pos="305716" algn="l"/>
              </a:tabLst>
            </a:pPr>
            <a:r>
              <a:rPr lang="ru-RU" sz="2000" b="1" spc="-8" dirty="0" smtClean="0">
                <a:latin typeface="Times New Roman"/>
                <a:cs typeface="Times New Roman"/>
              </a:rPr>
              <a:t>Опросный лист;</a:t>
            </a:r>
          </a:p>
          <a:p>
            <a:pPr marL="304668" indent="-283729">
              <a:buFont typeface="Wingdings"/>
              <a:buChar char=""/>
              <a:tabLst>
                <a:tab pos="305716" algn="l"/>
              </a:tabLst>
            </a:pPr>
            <a:r>
              <a:rPr lang="ru-RU" sz="2000" b="1" spc="-8" dirty="0" smtClean="0">
                <a:latin typeface="Times New Roman"/>
                <a:cs typeface="Times New Roman"/>
              </a:rPr>
              <a:t>Сводный отчет о результатах ОРВ (предварительный);</a:t>
            </a:r>
          </a:p>
          <a:p>
            <a:pPr marL="304668" indent="-283729">
              <a:buFont typeface="Wingdings"/>
              <a:buChar char=""/>
              <a:tabLst>
                <a:tab pos="305716" algn="l"/>
              </a:tabLst>
            </a:pPr>
            <a:r>
              <a:rPr lang="ru-RU" sz="2000" b="1" spc="-8" dirty="0" smtClean="0">
                <a:latin typeface="Times New Roman"/>
                <a:cs typeface="Times New Roman"/>
              </a:rPr>
              <a:t>Пояснительную записку к проекту  МНПА</a:t>
            </a:r>
            <a:endParaRPr lang="ru-RU" sz="2000" b="1" spc="-8" dirty="0">
              <a:latin typeface="Times New Roman"/>
              <a:cs typeface="Times New Roman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11123620" y="2011337"/>
            <a:ext cx="4894335" cy="1560309"/>
          </a:xfrm>
          <a:prstGeom prst="roundRect">
            <a:avLst>
              <a:gd name="adj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/>
                <a:cs typeface="Times New Roman"/>
              </a:rPr>
              <a:t>ПОДГОТОВКА ПРОЕКТА НОРМАТИВНОГО ПРАВОВОГО АКТА 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8551852" y="6440493"/>
            <a:ext cx="10858576" cy="2786082"/>
          </a:xfrm>
          <a:prstGeom prst="roundRect">
            <a:avLst>
              <a:gd name="adj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04668" marR="8377" indent="-283729" algn="ctr">
              <a:tabLst>
                <a:tab pos="305716" algn="l"/>
                <a:tab pos="2111737" algn="l"/>
                <a:tab pos="2603814" algn="l"/>
              </a:tabLst>
              <a:defRPr/>
            </a:pPr>
            <a:r>
              <a:rPr lang="ru-RU" b="1" spc="-8" dirty="0">
                <a:latin typeface="Times New Roman"/>
                <a:cs typeface="Times New Roman"/>
              </a:rPr>
              <a:t>ПУБЛИЧНЫЕ КОНСУЛЬТАЦИИ </a:t>
            </a:r>
            <a:endParaRPr lang="ru-RU" b="1" spc="-8" dirty="0" smtClean="0">
              <a:latin typeface="Times New Roman"/>
              <a:cs typeface="Times New Roman"/>
            </a:endParaRPr>
          </a:p>
          <a:p>
            <a:pPr marL="304668" marR="8377" indent="-283729">
              <a:tabLst>
                <a:tab pos="305716" algn="l"/>
                <a:tab pos="2111737" algn="l"/>
                <a:tab pos="2603814" algn="l"/>
              </a:tabLst>
            </a:pPr>
            <a:r>
              <a:rPr lang="ru-RU" b="1" spc="-8" dirty="0" smtClean="0">
                <a:latin typeface="Times New Roman"/>
                <a:cs typeface="Times New Roman"/>
              </a:rPr>
              <a:t>ПО </a:t>
            </a:r>
            <a:r>
              <a:rPr lang="ru-RU" b="1" spc="-8" dirty="0">
                <a:latin typeface="Times New Roman"/>
                <a:cs typeface="Times New Roman"/>
              </a:rPr>
              <a:t>ПРОЕКТУ НОРМАТИВНОГО ПРАВОВОГО </a:t>
            </a:r>
            <a:r>
              <a:rPr lang="ru-RU" b="1" spc="-8" dirty="0" smtClean="0">
                <a:latin typeface="Times New Roman"/>
                <a:cs typeface="Times New Roman"/>
              </a:rPr>
              <a:t>АКТА, в том числе направление уведомлений:</a:t>
            </a:r>
          </a:p>
          <a:p>
            <a:pPr marL="20939" marR="8377">
              <a:tabLst>
                <a:tab pos="305716" algn="l"/>
                <a:tab pos="2111737" algn="l"/>
                <a:tab pos="2603814" algn="l"/>
              </a:tabLst>
            </a:pPr>
            <a:endParaRPr lang="ru-RU" sz="2000" b="1" spc="-8" dirty="0" smtClean="0">
              <a:latin typeface="Times New Roman"/>
              <a:cs typeface="Times New Roman"/>
            </a:endParaRPr>
          </a:p>
          <a:p>
            <a:pPr marL="304668" marR="8377" indent="-283729">
              <a:buFont typeface="Wingdings"/>
              <a:buChar char=""/>
              <a:tabLst>
                <a:tab pos="305716" algn="l"/>
                <a:tab pos="2111737" algn="l"/>
                <a:tab pos="2603814" algn="l"/>
              </a:tabLst>
            </a:pPr>
            <a:r>
              <a:rPr lang="ru-RU" sz="2000" b="1" spc="-8" dirty="0" smtClean="0">
                <a:latin typeface="Times New Roman"/>
                <a:cs typeface="Times New Roman"/>
              </a:rPr>
              <a:t>Уполномоченному по защите прав предпринимателей Югры;</a:t>
            </a:r>
          </a:p>
          <a:p>
            <a:pPr marL="304668" marR="8377" indent="-283729">
              <a:buFont typeface="Wingdings"/>
              <a:buChar char=""/>
              <a:tabLst>
                <a:tab pos="305716" algn="l"/>
                <a:tab pos="2111737" algn="l"/>
                <a:tab pos="2603814" algn="l"/>
              </a:tabLst>
            </a:pPr>
            <a:r>
              <a:rPr lang="ru-RU" sz="2000" b="1" spc="-8" dirty="0" smtClean="0">
                <a:latin typeface="Times New Roman"/>
                <a:cs typeface="Times New Roman"/>
              </a:rPr>
              <a:t>ТПП ХМАО Югры</a:t>
            </a:r>
          </a:p>
          <a:p>
            <a:pPr marL="304668" marR="8377" indent="-283729">
              <a:buFont typeface="Wingdings"/>
              <a:buChar char=""/>
              <a:tabLst>
                <a:tab pos="305716" algn="l"/>
                <a:tab pos="2111737" algn="l"/>
                <a:tab pos="2603814" algn="l"/>
              </a:tabLst>
            </a:pPr>
            <a:r>
              <a:rPr lang="ru-RU" sz="2000" b="1" spc="-8" dirty="0" smtClean="0">
                <a:latin typeface="Times New Roman"/>
                <a:cs typeface="Times New Roman"/>
              </a:rPr>
              <a:t>заинтересованных предпринимателей города Югорска.</a:t>
            </a:r>
          </a:p>
          <a:p>
            <a:pPr marL="304668" marR="8377" indent="-283729">
              <a:tabLst>
                <a:tab pos="305716" algn="l"/>
                <a:tab pos="2111737" algn="l"/>
                <a:tab pos="2603814" algn="l"/>
              </a:tabLst>
            </a:pPr>
            <a:endParaRPr lang="ru-RU" sz="2000" b="1" spc="-8" dirty="0" smtClean="0">
              <a:latin typeface="Times New Roman"/>
              <a:cs typeface="Times New Roman"/>
            </a:endParaRPr>
          </a:p>
          <a:p>
            <a:pPr marL="304668" marR="8377" indent="-283729">
              <a:tabLst>
                <a:tab pos="305716" algn="l"/>
                <a:tab pos="2111737" algn="l"/>
                <a:tab pos="2603814" algn="l"/>
              </a:tabLst>
            </a:pPr>
            <a:r>
              <a:rPr lang="ru-RU" sz="2000" b="1" spc="-8" dirty="0" smtClean="0">
                <a:latin typeface="Times New Roman"/>
                <a:cs typeface="Times New Roman"/>
              </a:rPr>
              <a:t>Публикация в  официальных </a:t>
            </a:r>
            <a:r>
              <a:rPr lang="ru-RU" sz="2000" b="1" spc="-8" dirty="0" err="1" smtClean="0">
                <a:latin typeface="Times New Roman"/>
                <a:cs typeface="Times New Roman"/>
              </a:rPr>
              <a:t>аккаунтах</a:t>
            </a:r>
            <a:r>
              <a:rPr lang="ru-RU" sz="2000" b="1" spc="-8" dirty="0" smtClean="0">
                <a:latin typeface="Times New Roman"/>
                <a:cs typeface="Times New Roman"/>
              </a:rPr>
              <a:t> в  </a:t>
            </a:r>
            <a:r>
              <a:rPr lang="ru-RU" sz="2000" b="1" spc="-8" dirty="0" err="1" smtClean="0">
                <a:latin typeface="Times New Roman"/>
                <a:cs typeface="Times New Roman"/>
              </a:rPr>
              <a:t>соцсетях</a:t>
            </a:r>
            <a:r>
              <a:rPr lang="ru-RU" sz="2000" b="1" spc="-8" dirty="0" smtClean="0">
                <a:latin typeface="Times New Roman"/>
                <a:cs typeface="Times New Roman"/>
              </a:rPr>
              <a:t> (группах в </a:t>
            </a:r>
            <a:r>
              <a:rPr lang="ru-RU" sz="2000" b="1" spc="-8" dirty="0" err="1" smtClean="0">
                <a:latin typeface="Times New Roman"/>
                <a:cs typeface="Times New Roman"/>
              </a:rPr>
              <a:t>Мессенджерах</a:t>
            </a:r>
            <a:r>
              <a:rPr lang="ru-RU" sz="2000" b="1" spc="-8" dirty="0" smtClean="0">
                <a:latin typeface="Times New Roman"/>
                <a:cs typeface="Times New Roman"/>
              </a:rPr>
              <a:t>)</a:t>
            </a:r>
          </a:p>
          <a:p>
            <a:pPr marL="304668" marR="8377" indent="-283729">
              <a:tabLst>
                <a:tab pos="305716" algn="l"/>
                <a:tab pos="2111737" algn="l"/>
                <a:tab pos="2603814" algn="l"/>
              </a:tabLst>
              <a:defRPr/>
            </a:pPr>
            <a:endParaRPr lang="ru-RU" b="1" spc="-8" dirty="0">
              <a:latin typeface="Times New Roman"/>
              <a:cs typeface="Times New Roman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6194398" y="9440889"/>
            <a:ext cx="5214974" cy="1357322"/>
          </a:xfrm>
          <a:prstGeom prst="roundRect">
            <a:avLst>
              <a:gd name="adj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/>
                <a:cs typeface="Times New Roman"/>
              </a:rPr>
              <a:t>ПОДГОТОВКА ЗАКЛЮЧЕНИЯ ОБ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ОРВ УПОЛНОМОЧЕННЫМ ОРГАНОМ</a:t>
            </a:r>
            <a:endParaRPr lang="ru-RU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xmlns="" id="{1CBAE6E1-1845-4095-A0FB-0D0C84BD1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9886" y="725453"/>
            <a:ext cx="11644394" cy="1231106"/>
          </a:xfrm>
        </p:spPr>
        <p:txBody>
          <a:bodyPr/>
          <a:lstStyle/>
          <a:p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6" charset="0"/>
                <a:cs typeface="Times New Roman" pitchFamily="16" charset="0"/>
              </a:rPr>
              <a:t>Схема проведения ОРВ проектов МНПА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728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1CBAE6E1-1845-4095-A0FB-0D0C84BD1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9886" y="725453"/>
            <a:ext cx="11644394" cy="1231106"/>
          </a:xfrm>
        </p:spPr>
        <p:txBody>
          <a:bodyPr/>
          <a:lstStyle/>
          <a:p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6" charset="0"/>
                <a:cs typeface="Times New Roman" pitchFamily="16" charset="0"/>
              </a:rPr>
              <a:t>Схема проведения ОРВ проектов МНПА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806170" y="2238291"/>
            <a:ext cx="17032754" cy="2306672"/>
          </a:xfrm>
          <a:prstGeom prst="rect">
            <a:avLst/>
          </a:prstGeom>
          <a:noFill/>
        </p:spPr>
        <p:txBody>
          <a:bodyPr wrap="square" lIns="150765" tIns="75382" rIns="150765" bIns="75382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\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ДЭРиПУ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\ _ОЦЕНКА РЕГУЛИРУЮЩЕГО  ВОЗДЕЙСТВИЯ \</a:t>
            </a:r>
          </a:p>
          <a:p>
            <a:pPr algn="ctr"/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Папка соответствующей структуры (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ДЖКиСК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УО,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ДМСиГ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…) \ Папка «ФИО разработчика» \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Оформленные документы (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документы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содержащие подписи – в формате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pdf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3785" y="4594418"/>
            <a:ext cx="18093631" cy="1014011"/>
          </a:xfrm>
          <a:prstGeom prst="rect">
            <a:avLst/>
          </a:prstGeom>
          <a:noFill/>
        </p:spPr>
        <p:txBody>
          <a:bodyPr wrap="square" lIns="150765" tIns="75382" rIns="150765" bIns="75382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Уведомления о публичных консультациях в адрес ТПП, УЗПП, предпринимателей 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рассылаются разработчиками самостоятельно!!!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Соответственно отслеживаются ответы!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8187" y="6125905"/>
            <a:ext cx="18612129" cy="1014011"/>
          </a:xfrm>
          <a:prstGeom prst="rect">
            <a:avLst/>
          </a:prstGeom>
          <a:noFill/>
        </p:spPr>
        <p:txBody>
          <a:bodyPr wrap="square" lIns="150765" tIns="75382" rIns="150765" bIns="75382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Основная </a:t>
            </a:r>
            <a:r>
              <a:rPr lang="ru-RU" sz="28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всех процедур  - ОРВ проектов МНПА, экспертизы принятых МНПА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привлечь предпринимательское  сообщество к процессу разработки нормативных актов, затрагивающих их интересы</a:t>
            </a:r>
            <a:r>
              <a:rPr lang="ru-RU" sz="28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u="sng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07986" y="7512063"/>
            <a:ext cx="18140936" cy="1014011"/>
          </a:xfrm>
          <a:prstGeom prst="rect">
            <a:avLst/>
          </a:prstGeom>
          <a:noFill/>
        </p:spPr>
        <p:txBody>
          <a:bodyPr wrap="square" lIns="150765" tIns="75382" rIns="150765" bIns="75382" rtlCol="0">
            <a:spAutoFit/>
          </a:bodyPr>
          <a:lstStyle/>
          <a:p>
            <a:r>
              <a:rPr lang="ru-RU" sz="2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каждому проекту МНПА (действующему МНПА) необходимо получить </a:t>
            </a:r>
            <a:r>
              <a:rPr lang="ru-RU" sz="28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менее 2 отзывов через интернет-портал. </a:t>
            </a:r>
            <a:endParaRPr lang="ru-RU" sz="2800" b="1" u="sng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28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265572" y="582577"/>
            <a:ext cx="10858576" cy="615553"/>
          </a:xfrm>
        </p:spPr>
        <p:txBody>
          <a:bodyPr/>
          <a:lstStyle/>
          <a:p>
            <a:pPr algn="ctr"/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6" charset="0"/>
                <a:cs typeface="Times New Roman" pitchFamily="16" charset="0"/>
              </a:rPr>
              <a:t>Определение степени воздействия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628943"/>
              </p:ext>
            </p:extLst>
          </p:nvPr>
        </p:nvGraphicFramePr>
        <p:xfrm>
          <a:off x="2622498" y="2082775"/>
          <a:ext cx="16359302" cy="83661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511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571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509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35810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ВЫСОКАЯ </a:t>
                      </a: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gradFill>
                      <a:gsLst>
                        <a:gs pos="0">
                          <a:srgbClr val="CC0000">
                            <a:tint val="66000"/>
                            <a:satMod val="160000"/>
                          </a:srgbClr>
                        </a:gs>
                        <a:gs pos="50000">
                          <a:srgbClr val="CC0000">
                            <a:tint val="44500"/>
                            <a:satMod val="160000"/>
                          </a:srgbClr>
                        </a:gs>
                        <a:gs pos="100000">
                          <a:srgbClr val="CC000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 муниципального нормативного правового акта содержит положения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устанавливающие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новые обязательные требования для субъектов предпринимательской и иной экономической деятельности,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новые обязанности для субъектов инвестиционной деятельности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gradFill>
                      <a:gsLst>
                        <a:gs pos="0">
                          <a:srgbClr val="66CCFF">
                            <a:tint val="66000"/>
                            <a:satMod val="160000"/>
                          </a:srgbClr>
                        </a:gs>
                        <a:gs pos="50000">
                          <a:srgbClr val="66CCFF">
                            <a:tint val="44500"/>
                            <a:satMod val="160000"/>
                          </a:srgbClr>
                        </a:gs>
                        <a:gs pos="100000">
                          <a:srgbClr val="66CCFF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defRPr/>
                      </a:pP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Срок проведения публичных консультаций </a:t>
                      </a:r>
                      <a:endParaRPr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– не менее 20 рабочих дней</a:t>
                      </a:r>
                      <a:endParaRPr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defRPr/>
                      </a:pP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gradFill>
                      <a:gsLst>
                        <a:gs pos="0">
                          <a:srgbClr val="66CCFF">
                            <a:tint val="66000"/>
                            <a:satMod val="160000"/>
                          </a:srgbClr>
                        </a:gs>
                        <a:gs pos="50000">
                          <a:srgbClr val="66CCFF">
                            <a:tint val="44500"/>
                            <a:satMod val="160000"/>
                          </a:srgbClr>
                        </a:gs>
                        <a:gs pos="100000">
                          <a:srgbClr val="66CCFF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7271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СРЕДНЯЯ</a:t>
                      </a: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  <a:defRPr/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 НПА, содержит положения,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изменяющие</a:t>
                      </a:r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180975" algn="just">
                        <a:buFontTx/>
                        <a:buChar char="-"/>
                        <a:defRPr/>
                      </a:pPr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обязательные требования; </a:t>
                      </a:r>
                      <a:endParaRPr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180975" algn="just">
                        <a:buFontTx/>
                        <a:buChar char="-"/>
                        <a:defRPr/>
                      </a:pPr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обязанности и запреты для предпринимателей;</a:t>
                      </a:r>
                      <a:endParaRPr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180975" algn="just">
                        <a:buFontTx/>
                        <a:buChar char="-"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ответственность за нарушение НПА</a:t>
                      </a:r>
                      <a:endParaRPr lang="ru-RU" sz="2400" b="0" i="0" u="none" strike="noStrik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66CCFF">
                            <a:tint val="66000"/>
                            <a:satMod val="160000"/>
                          </a:srgbClr>
                        </a:gs>
                        <a:gs pos="50000">
                          <a:srgbClr val="66CCFF">
                            <a:tint val="44500"/>
                            <a:satMod val="160000"/>
                          </a:srgbClr>
                        </a:gs>
                        <a:gs pos="100000">
                          <a:srgbClr val="66CCFF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2400" b="0" i="0" u="none" strike="noStrike" cap="none" spc="0" dirty="0">
                        <a:ln>
                          <a:noFill/>
                        </a:ln>
                        <a:solidFill>
                          <a:prstClr val="black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2400" b="0" i="0" u="none" strike="noStrike" cap="none" spc="0" dirty="0">
                        <a:ln>
                          <a:noFill/>
                        </a:ln>
                        <a:solidFill>
                          <a:prstClr val="black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Срок проведения публичных консультаций </a:t>
                      </a:r>
                      <a:endParaRPr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– не менее 15 рабочих дней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66CCFF">
                            <a:tint val="66000"/>
                            <a:satMod val="160000"/>
                          </a:srgbClr>
                        </a:gs>
                        <a:gs pos="50000">
                          <a:srgbClr val="66CCFF">
                            <a:tint val="44500"/>
                            <a:satMod val="160000"/>
                          </a:srgbClr>
                        </a:gs>
                        <a:gs pos="100000">
                          <a:srgbClr val="66CCFF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167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НИЗКАЯ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algn="ctr">
                      <a:solidFill>
                        <a:schemeClr val="tx1"/>
                      </a:solidFill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 НПА разработан в соответствии:</a:t>
                      </a:r>
                    </a:p>
                    <a:p>
                      <a:pPr algn="just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 муниципального нормативного правового акта не содержит положения, предусмотренные при высокой и средней степени воздействия, однако подлежит ОРВ, так как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затрагивает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вопросы осуществления предпринимательской, инвестиционной и иной экономической деятельности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algn="ctr">
                      <a:solidFill>
                        <a:schemeClr val="tx1"/>
                      </a:solidFill>
                    </a:lnB>
                    <a:gradFill>
                      <a:gsLst>
                        <a:gs pos="0">
                          <a:srgbClr val="66CCFF">
                            <a:tint val="66000"/>
                            <a:satMod val="160000"/>
                          </a:srgbClr>
                        </a:gs>
                        <a:gs pos="50000">
                          <a:srgbClr val="66CCFF">
                            <a:tint val="44500"/>
                            <a:satMod val="160000"/>
                          </a:srgbClr>
                        </a:gs>
                        <a:gs pos="100000">
                          <a:srgbClr val="66CCFF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defRPr/>
                      </a:pP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Срок проведения публичных консультаций </a:t>
                      </a:r>
                    </a:p>
                    <a:p>
                      <a:pPr algn="ctr">
                        <a:defRPr/>
                      </a:pP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– не менее 10 рабочих дней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algn="ctr">
                      <a:solidFill>
                        <a:schemeClr val="tx1"/>
                      </a:solidFill>
                    </a:lnB>
                    <a:gradFill>
                      <a:gsLst>
                        <a:gs pos="0">
                          <a:srgbClr val="66CCFF">
                            <a:tint val="66000"/>
                            <a:satMod val="160000"/>
                          </a:srgbClr>
                        </a:gs>
                        <a:gs pos="50000">
                          <a:srgbClr val="66CCFF">
                            <a:tint val="44500"/>
                            <a:satMod val="160000"/>
                          </a:srgbClr>
                        </a:gs>
                        <a:gs pos="100000">
                          <a:srgbClr val="66CCFF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986193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28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26260" y="2414315"/>
            <a:ext cx="14001848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мониторинга  качества проведения оценки регулирующего воздействия проектов муниципальных нормативных правовых актов,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экспертизы и оценки фактического воздействия муниципальных нормативных правовых актов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муниципальных образованиях Ханты-Мансийского автономного округа – Югры </a:t>
            </a: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</a:t>
            </a:r>
            <a:r>
              <a:rPr lang="ru-RU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2022 - 2023 годы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 \ ДЭРиПУ \ _ОЦЕНКА РЕГУЛИРУЮЩЕГО ВОЗДЕЙСТВИЯ \ Лучшие практики ХМАО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endParaRPr lang="ru-RU" sz="3200" b="1" u="sng" dirty="0">
              <a:latin typeface="Times New Roman" pitchFamily="18" charset="0"/>
              <a:cs typeface="Times New Roman" pitchFamily="18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г. Нижневартовск,  г. Сургут,  г. </a:t>
            </a:r>
            <a:r>
              <a:rPr lang="ru-RU" sz="3200" b="1" u="sng" dirty="0" err="1" smtClean="0">
                <a:latin typeface="Times New Roman" pitchFamily="18" charset="0"/>
                <a:cs typeface="Times New Roman" pitchFamily="18" charset="0"/>
              </a:rPr>
              <a:t>Сургутский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 район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endParaRPr lang="ru-RU" sz="32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Презентация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Расчет стандартных издержек субъектов предпринимательской и инвестиционной деятельности, возникающих в связи с исполнением требований проектов нормативных правовых актов– Калькулятор издержек  (Нижневартовск)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551192" y="582577"/>
            <a:ext cx="140732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Лучшие практики проведения оценки регулирующего воздействия в </a:t>
            </a:r>
            <a:r>
              <a:rPr lang="ru-RU" sz="40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ХМАО-Югре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28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51192" y="582577"/>
            <a:ext cx="14073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Показатели рейтинга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91210" y="2774355"/>
            <a:ext cx="16273808" cy="6001643"/>
          </a:xfrm>
          <a:prstGeom prst="rect">
            <a:avLst/>
          </a:prstGeom>
          <a:solidFill>
            <a:srgbClr val="67BCE5">
              <a:alpha val="29000"/>
            </a:srgbClr>
          </a:solidFill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Систематическое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ОРВ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экспертизы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заполнения сводных отчетов об ОРВ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монетарной оценки (расчет издержек бизнеса)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альтернативных способов регулирования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Доработка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 и НПА по итогам ОРВ,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экспертизы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(взаимодействие с бизнесом, проведение региональных мероприятий по вопросам ОРВ, размещение информации об ОРВ (в том числе о начале обсуждения проектов НПА) в публичном доступе </a:t>
            </a:r>
          </a:p>
        </p:txBody>
      </p:sp>
    </p:spTree>
    <p:extLst>
      <p:ext uri="{BB962C8B-B14F-4D97-AF65-F5344CB8AC3E}">
        <p14:creationId xmlns:p14="http://schemas.microsoft.com/office/powerpoint/2010/main" val="167728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51192" y="582577"/>
            <a:ext cx="14073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Полезные ссылки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08250" y="3297221"/>
            <a:ext cx="1678793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hlinkClick r:id="rId2"/>
              </a:rPr>
              <a:t>Группа «Оценка регулирующего воздействия в </a:t>
            </a:r>
            <a:r>
              <a:rPr lang="ru-RU" sz="4000" dirty="0" err="1" smtClean="0">
                <a:hlinkClick r:id="rId2"/>
              </a:rPr>
              <a:t>Югре</a:t>
            </a:r>
            <a:r>
              <a:rPr lang="ru-RU" sz="4000" dirty="0" smtClean="0">
                <a:hlinkClick r:id="rId2"/>
              </a:rPr>
              <a:t>» </a:t>
            </a:r>
            <a:r>
              <a:rPr lang="ru-RU" sz="4000" dirty="0" err="1" smtClean="0">
                <a:hlinkClick r:id="rId2"/>
              </a:rPr>
              <a:t>в</a:t>
            </a:r>
            <a:r>
              <a:rPr lang="ru-RU" sz="4000" dirty="0" smtClean="0">
                <a:hlinkClick r:id="rId2"/>
              </a:rPr>
              <a:t> социальной сети «</a:t>
            </a:r>
            <a:r>
              <a:rPr lang="ru-RU" sz="4000" dirty="0" err="1" smtClean="0">
                <a:hlinkClick r:id="rId2"/>
              </a:rPr>
              <a:t>ВКонтакте</a:t>
            </a:r>
            <a:r>
              <a:rPr lang="ru-RU" sz="4000" dirty="0" smtClean="0">
                <a:hlinkClick r:id="rId2"/>
              </a:rPr>
              <a:t>» </a:t>
            </a:r>
            <a:br>
              <a:rPr lang="ru-RU" sz="4000" dirty="0" smtClean="0">
                <a:hlinkClick r:id="rId2"/>
              </a:rPr>
            </a:br>
            <a:endParaRPr lang="ru-RU" sz="4000" dirty="0" smtClean="0"/>
          </a:p>
          <a:p>
            <a:r>
              <a:rPr lang="ru-RU" sz="4000" dirty="0" smtClean="0">
                <a:hlinkClick r:id="rId3"/>
              </a:rPr>
              <a:t>Портал проектов нормативных правовых актов</a:t>
            </a:r>
            <a:endParaRPr lang="ru-RU" sz="4000" dirty="0" smtClean="0"/>
          </a:p>
          <a:p>
            <a:endParaRPr lang="ru-RU" sz="4000" dirty="0" smtClean="0">
              <a:hlinkClick r:id="rId4"/>
            </a:endParaRPr>
          </a:p>
          <a:p>
            <a:r>
              <a:rPr lang="ru-RU" sz="4000" dirty="0" smtClean="0">
                <a:hlinkClick r:id="rId5"/>
              </a:rPr>
              <a:t>Информационный портал об Оценке Регулирующего Воздействия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058605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1358</TotalTime>
  <Words>1818</Words>
  <Application>Microsoft Office PowerPoint</Application>
  <PresentationFormat>Произвольный</PresentationFormat>
  <Paragraphs>350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Office Theme</vt:lpstr>
      <vt:lpstr>Оценка регулирующего воздействия – расчет издержек, описание альтернативных способов правового регулирования, определение рисков»</vt:lpstr>
      <vt:lpstr>Действующие лица ОРВ</vt:lpstr>
      <vt:lpstr>ПРОЕКТЫ НПА, ПОДЛЕЖАЩИЕ ОРВ</vt:lpstr>
      <vt:lpstr>Схема проведения ОРВ проектов МНПА</vt:lpstr>
      <vt:lpstr>Схема проведения ОРВ проектов МНПА</vt:lpstr>
      <vt:lpstr>Определение степени воздействия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Сравнение альтернативных вариантов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pro</dc:creator>
  <cp:lastModifiedBy>Грудцына Ирина Викторовна</cp:lastModifiedBy>
  <cp:revision>101</cp:revision>
  <dcterms:created xsi:type="dcterms:W3CDTF">2021-04-15T17:06:36Z</dcterms:created>
  <dcterms:modified xsi:type="dcterms:W3CDTF">2025-01-14T13:12:24Z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2021-04-15T00:00:00Z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2021-04-15T00:00:00Z</vt:filetime>
  </property>
</Properties>
</file>