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03647" y="3212975"/>
            <a:ext cx="6400800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690040" y="1204857"/>
            <a:ext cx="7754712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8" y="1484784"/>
            <a:ext cx="7734746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551" y="1556791"/>
            <a:ext cx="3810438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2492895"/>
            <a:ext cx="3803904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88023" y="1556791"/>
            <a:ext cx="3805585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2492897"/>
            <a:ext cx="3803904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034579" y="596974"/>
            <a:ext cx="3422482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92001" y="559398"/>
            <a:ext cx="4116666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034579" y="2618910"/>
            <a:ext cx="3411724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731" y="4668818"/>
            <a:ext cx="7767020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8488" y="5324305"/>
            <a:ext cx="77562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907704" y="620687"/>
            <a:ext cx="5197090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7" y="1772815"/>
            <a:ext cx="7745504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Обеспечение безопасных условий и охраны труда женщин</a:t>
            </a:r>
            <a:b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</a:b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                   </a:t>
            </a:r>
            <a:r>
              <a:rPr lang="ru-RU" sz="2000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(методическое пособие)</a:t>
            </a:r>
            <a:endParaRPr lang="ru-RU" sz="2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843807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  <a:defRPr/>
            </a:pPr>
            <a:endParaRPr lang="ru-RU" sz="1800" b="1">
              <a:solidFill>
                <a:prstClr val="black"/>
              </a:solidFill>
              <a:latin typeface="Franklin Gothic Book"/>
            </a:endParaRPr>
          </a:p>
          <a:p>
            <a:pPr lvl="0" algn="r">
              <a:spcBef>
                <a:spcPts val="0"/>
              </a:spcBef>
              <a:defRPr/>
            </a:pPr>
            <a:r>
              <a:rPr lang="ru-RU" sz="1800" b="1">
                <a:solidFill>
                  <a:prstClr val="black"/>
                </a:solidFill>
                <a:latin typeface="Franklin Gothic Book"/>
              </a:rPr>
              <a:t>Департамент труда и занятости населения</a:t>
            </a:r>
            <a:endParaRPr/>
          </a:p>
          <a:p>
            <a:pPr lvl="0" algn="ctr">
              <a:spcBef>
                <a:spcPts val="0"/>
              </a:spcBef>
              <a:defRPr/>
            </a:pPr>
            <a:r>
              <a:rPr lang="en-US" sz="1800" b="1">
                <a:solidFill>
                  <a:prstClr val="black"/>
                </a:solidFill>
                <a:latin typeface="Franklin Gothic Book"/>
              </a:rPr>
              <a:t>                   </a:t>
            </a:r>
            <a:r>
              <a:rPr lang="ru-RU" sz="1800" b="1">
                <a:solidFill>
                  <a:prstClr val="black"/>
                </a:solidFill>
                <a:latin typeface="Franklin Gothic Book"/>
              </a:rPr>
              <a:t>Ханты-Мансийского автономного округа – Югры 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Перерывы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 этом уменьшение фактически отработанных работницей часов, на размере заработка не отражается.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44624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ru-RU" b="1"/>
              <a:t>Отпуска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525912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ru-RU" b="1"/>
              <a:t>Дополнительные выходные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Увольнение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32071" y="1730793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  <a:endParaRPr/>
          </a:p>
          <a:p>
            <a:pPr algn="just">
              <a:spcAft>
                <a:spcPts val="600"/>
              </a:spcAft>
              <a:defRPr/>
            </a:pPr>
            <a:r>
              <a:rPr lang="ru-RU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  <a:endParaRPr/>
          </a:p>
          <a:p>
            <a:pPr algn="just">
              <a:spcAft>
                <a:spcPts val="600"/>
              </a:spcAft>
              <a:defRPr/>
            </a:pPr>
            <a:r>
              <a:rPr lang="ru-RU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Повышенная защита от увольнений предоставляется также следующей категории лиц: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женщинам, имеющим детей в возрасте до 3 лет;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другим лицам, воспитывающим указанных детей без матери;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199" y="1335045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 sz="1500"/>
              <a:t>Согласно ч. 4 ст. 261 ТК РФ, 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ликвидации организации;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однократного грубого нарушения работником трудовых обязанностей;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представления работником работодателю подложных документов при заключении трудового договора.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Неко­то­рые виды работ оста­ют­ся пол­но­стью недо­ступ­ны для жен­щин. 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(пп. 89-98 Пе­реч­ня, утв. </a:t>
            </a:r>
            <a:r>
              <a:rPr lang="ru-RU" u="sng">
                <a:hlinkClick r:id="rId2" tooltip="https://login.consultant.ru/link/?req=doc&amp;base=LAW&amp;n=331608&amp;dst=4294967295"/>
              </a:rPr>
              <a:t>При­ка­зом Мин­тр­у­да от 18.07.2019 № 512н</a:t>
            </a:r>
            <a:r>
              <a:rPr lang="ru-RU"/>
              <a:t>).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1 января 2021 г. действует перечень производств, работ и должностей, на которых ограничивается труд женщин. Обновленный перечень сокращен более чем в четыре раза: вместо 456 позиций новым приказом утверждено 100.</a:t>
            </a:r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Действие настоящего перечня распространяется:</a:t>
            </a:r>
            <a:endParaRPr/>
          </a:p>
          <a:p>
            <a:pPr>
              <a:defRPr/>
            </a:pPr>
            <a:r>
              <a:rPr lang="ru-RU"/>
              <a:t>- на женщин, условия труда которых отнесены к вредному или опасному классу условий труда по результатам СОУТ;</a:t>
            </a:r>
            <a:endParaRPr/>
          </a:p>
          <a:p>
            <a:pPr>
              <a:defRPr/>
            </a:pPr>
            <a:r>
              <a:rPr lang="ru-RU"/>
              <a:t>- на женщин, выполняющих работы, указанные в пунктах 89-98 настоящего перечня, вне зависимости от класса условий труда;</a:t>
            </a:r>
            <a:endParaRPr/>
          </a:p>
          <a:p>
            <a:pPr>
              <a:defRPr/>
            </a:pPr>
            <a:r>
              <a:rPr lang="ru-RU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r>
              <a:rPr lang="ru-RU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b="1"/>
              <a:t>Профессии в перечне разбиты по видам производств</a:t>
            </a:r>
            <a:r>
              <a:rPr lang="ru-RU" sz="2200"/>
              <a:t>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81996"/>
            <a:ext cx="7931224" cy="509195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65000" lnSpcReduction="7000"/>
          </a:bodyPr>
          <a:lstStyle/>
          <a:p>
            <a:pPr>
              <a:defRPr/>
            </a:pPr>
            <a:r>
              <a:rPr lang="ru-RU"/>
              <a:t>•	</a:t>
            </a:r>
            <a:r>
              <a:rPr lang="ru-RU" sz="2400"/>
              <a:t>химические;</a:t>
            </a:r>
            <a:endParaRPr sz="2400"/>
          </a:p>
          <a:p>
            <a:pPr>
              <a:defRPr/>
            </a:pPr>
            <a:r>
              <a:rPr lang="ru-RU" sz="2400"/>
              <a:t>•	подземные;</a:t>
            </a:r>
            <a:endParaRPr sz="2400"/>
          </a:p>
          <a:p>
            <a:pPr>
              <a:defRPr/>
            </a:pPr>
            <a:r>
              <a:rPr lang="ru-RU" sz="2400"/>
              <a:t>•	горные;</a:t>
            </a:r>
            <a:endParaRPr sz="2400"/>
          </a:p>
          <a:p>
            <a:pPr>
              <a:defRPr/>
            </a:pPr>
            <a:r>
              <a:rPr lang="ru-RU" sz="2400"/>
              <a:t>•	металлообработка;</a:t>
            </a:r>
            <a:endParaRPr sz="2400"/>
          </a:p>
          <a:p>
            <a:pPr>
              <a:defRPr/>
            </a:pPr>
            <a:r>
              <a:rPr lang="ru-RU" sz="2400"/>
              <a:t>•	бурение скважин;</a:t>
            </a:r>
            <a:endParaRPr sz="2400"/>
          </a:p>
          <a:p>
            <a:pPr>
              <a:defRPr/>
            </a:pPr>
            <a:r>
              <a:rPr lang="ru-RU" sz="2400"/>
              <a:t>•	добыча нефти и газа;</a:t>
            </a:r>
            <a:endParaRPr sz="2400"/>
          </a:p>
          <a:p>
            <a:pPr>
              <a:defRPr/>
            </a:pPr>
            <a:r>
              <a:rPr lang="ru-RU" sz="2400"/>
              <a:t>•	черная металлургия;</a:t>
            </a:r>
            <a:endParaRPr sz="2400"/>
          </a:p>
          <a:p>
            <a:pPr>
              <a:defRPr/>
            </a:pPr>
            <a:r>
              <a:rPr lang="ru-RU" sz="2400"/>
              <a:t>•	цветная металлургия;</a:t>
            </a:r>
            <a:endParaRPr sz="2400"/>
          </a:p>
          <a:p>
            <a:pPr>
              <a:defRPr/>
            </a:pPr>
            <a:r>
              <a:rPr lang="ru-RU" sz="2400"/>
              <a:t>•	радиотехническое и электронное производство;</a:t>
            </a:r>
            <a:endParaRPr sz="2400"/>
          </a:p>
          <a:p>
            <a:pPr>
              <a:defRPr/>
            </a:pPr>
            <a:r>
              <a:rPr lang="ru-RU" sz="2400"/>
              <a:t>•	производство, ремонт и обслуживание летательных аппаратов;</a:t>
            </a:r>
            <a:endParaRPr sz="2400"/>
          </a:p>
          <a:p>
            <a:pPr>
              <a:defRPr/>
            </a:pPr>
            <a:r>
              <a:rPr lang="ru-RU" sz="2400"/>
              <a:t>•	судостроение и судоремонт;</a:t>
            </a:r>
            <a:endParaRPr sz="2400"/>
          </a:p>
          <a:p>
            <a:pPr>
              <a:defRPr/>
            </a:pPr>
            <a:r>
              <a:rPr lang="ru-RU" sz="2400"/>
              <a:t>•	производство целлюлозы, бумаги, картона и изделий из них;</a:t>
            </a:r>
            <a:endParaRPr sz="2400"/>
          </a:p>
          <a:p>
            <a:pPr>
              <a:defRPr/>
            </a:pPr>
            <a:r>
              <a:rPr lang="ru-RU" sz="2400"/>
              <a:t>•	производство цемента;</a:t>
            </a:r>
            <a:endParaRPr sz="2400"/>
          </a:p>
          <a:p>
            <a:pPr>
              <a:defRPr/>
            </a:pPr>
            <a:r>
              <a:rPr lang="ru-RU" sz="2400"/>
              <a:t>•	обработка камня и производство камнелитейных изделий;</a:t>
            </a:r>
            <a:endParaRPr sz="2400"/>
          </a:p>
          <a:p>
            <a:pPr>
              <a:defRPr/>
            </a:pPr>
            <a:r>
              <a:rPr lang="ru-RU" sz="2400"/>
              <a:t>•	производство железобетонных изделий и конструкций;</a:t>
            </a:r>
            <a:endParaRPr sz="2400"/>
          </a:p>
          <a:p>
            <a:pPr>
              <a:defRPr/>
            </a:pPr>
            <a:r>
              <a:rPr lang="ru-RU" sz="2400"/>
              <a:t>•	производство теплоизоляционных материалов;</a:t>
            </a:r>
            <a:endParaRPr sz="2400"/>
          </a:p>
          <a:p>
            <a:pPr>
              <a:defRPr/>
            </a:pPr>
            <a:r>
              <a:rPr lang="ru-RU" sz="2400"/>
              <a:t>•	полиграфическое производство;</a:t>
            </a:r>
            <a:endParaRPr sz="2400"/>
          </a:p>
          <a:p>
            <a:pPr>
              <a:defRPr/>
            </a:pPr>
            <a:r>
              <a:rPr lang="ru-RU" sz="2400"/>
              <a:t>•	текстильная и легкая промышленность;</a:t>
            </a:r>
            <a:endParaRPr sz="2400"/>
          </a:p>
          <a:p>
            <a:pPr>
              <a:defRPr/>
            </a:pPr>
            <a:r>
              <a:rPr lang="ru-RU" sz="2400"/>
              <a:t>•	пищевая промышленность;</a:t>
            </a:r>
            <a:endParaRPr sz="2400"/>
          </a:p>
          <a:p>
            <a:pPr>
              <a:defRPr/>
            </a:pPr>
            <a:r>
              <a:rPr lang="ru-RU" sz="2400"/>
              <a:t>•	железнодорожный транспорт;</a:t>
            </a:r>
            <a:endParaRPr sz="2400"/>
          </a:p>
          <a:p>
            <a:pPr>
              <a:defRPr/>
            </a:pPr>
            <a:r>
              <a:rPr lang="ru-RU" sz="2400"/>
              <a:t>•	производства и работы прочих видов экономической деятельности.</a:t>
            </a:r>
            <a:endParaRPr sz="2400"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56207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ru-RU" sz="3600" b="1"/>
              <a:t>Действие перечня распространяется</a:t>
            </a:r>
            <a:endParaRPr sz="36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1089" y="1460698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700" b="1"/>
              <a:t>ЖЕНЩИНЫ-ПЕНСИОНЕРЫ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68595" y="1409602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ч. 2 ст. 3 ТК РФ 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возраста. Поэтому в общих случаях правила приёма на работу пенсионеров по возрасту аналогичны правилам, применяемым в отношении обычных работников.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пожилым гражданином работодатель может заключить: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трудовой договор на неопределённый срок;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срочный трудовой договор (в том числе договор сроком до двух месяцев);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договор 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  <a:endParaRPr/>
          </a:p>
          <a:p>
            <a:pPr algn="just">
              <a:defRPr/>
            </a:pPr>
            <a:r>
              <a:rPr lang="ru-RU"/>
              <a:t>Пенсионер может работать в организации и по совместительству.</a:t>
            </a:r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76064"/>
          </a:xfrm>
        </p:spPr>
        <p:txBody>
          <a:bodyPr/>
          <a:lstStyle/>
          <a:p>
            <a:pPr>
              <a:defRPr/>
            </a:pPr>
            <a:r>
              <a:rPr lang="ru-RU" b="1"/>
              <a:t>Гендерная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412675"/>
            <a:ext cx="8147248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/>
              <a:t>НАЦИОНАЛЬНАЯ СТРАТЕГИЯ ДЕЙСТВИЙ В ИНТЕРЕСАХ ЖЕНЩИН на 2023 - 2030 годы, утверждена распоряжением Правительства Российской Федерации от 29.12.2022 г. № 4356-р.</a:t>
            </a:r>
            <a:endParaRPr/>
          </a:p>
          <a:p>
            <a:pPr algn="just">
              <a:defRPr/>
            </a:pPr>
            <a:r>
              <a:rPr lang="ru-RU"/>
              <a:t>ПЛАН МЕРОПРИЯТИЙ ПО РЕАЛИЗАЦИИ в 2023 - 2026 годах НАЦИОНАЛЬНОЙ СТРАТЕГИИ ДЕЙСТВИЙ В ИНТЕРЕСАХ ЖЕНЩИН на 2023 - 2030 годы, утвержден распоряжением Правительства Российской Федерации от 28.04.2023 г. № 1104-р.</a:t>
            </a:r>
            <a:endParaRPr/>
          </a:p>
          <a:p>
            <a:pPr algn="just">
              <a:defRPr/>
            </a:pPr>
            <a:r>
              <a:rPr lang="ru-RU"/>
              <a:t>Информация размещена на официальном сайте Минтруд России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(</a:t>
            </a:r>
            <a:r>
              <a:rPr lang="en-US"/>
              <a:t>https://mintrud.gov.ru/ministry/programms/37/4</a:t>
            </a:r>
            <a:r>
              <a:rPr lang="ru-RU"/>
              <a:t>).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/>
              <a:t>РЕЖИМ РАБОТЫ ЖЕНЩИН-ПЕНСИОНЕРОВ</a:t>
            </a:r>
            <a:endParaRPr lang="ru-RU" sz="25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0871" y="1431753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/>
              <a:t>Режим работы может быть гибким и зависит от того, на какую работу претендует женщина-пенсионер.</a:t>
            </a:r>
            <a:endParaRPr/>
          </a:p>
          <a:p>
            <a:pPr algn="just">
              <a:defRPr/>
            </a:pPr>
            <a:r>
              <a:rPr lang="ru-RU"/>
              <a:t>Полное рабочее время. Нормальная продолжительность рабочего времени работающих не должна превышать 40 часов в неделю   (ч. 2 ст. 91 ТК РФ). Для 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неделе. Это касается постоянных, временных и сезонных работников, а также работников, принятых на время выполнения определённых работ.</a:t>
            </a:r>
            <a:endParaRPr/>
          </a:p>
          <a:p>
            <a:pPr algn="just">
              <a:defRPr/>
            </a:pPr>
            <a:r>
              <a:rPr lang="ru-RU"/>
              <a:t>Неполное рабочее время. Согласно ч. 1 ст. 93 ТК РФ неполное рабочее время устанавливается в форме неполной рабочей недели либо неполного рабочего дня (смены). Женщины-пенсионеры не относятся к лицам, которым работодатель обязан установить такой режим рабочего времени. Но это возможно по просьбе работающего пенсионера. Однако неполное рабочее время может устанавливаться и по инициативе работодателя.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16633"/>
            <a:ext cx="8280919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УСЛОВИЯ ТРУДА ЖЕНЩИН-ПЕНСИОНЕРОВ</a:t>
            </a:r>
            <a:endParaRPr lang="ru-RU" sz="24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62852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Общие советы работодателям по улучшению условий труда работников-пенсионеров и производственной сферы приведены в п. 13 Рекомендации № 162 «О пожилых трудящихся», утверждённой Международной организацией труда от 23.06.1980 года в Женеве. Например, работодателям рекомендуется: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- </a:t>
            </a:r>
            <a:r>
              <a:rPr lang="ru-RU" sz="2200"/>
              <a:t>изменять формы организации труда, если они ведут к чрезмерному напряжению пожилых работников, в частности путём ограничения сверхурочной работы;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(эргономика — это наука, которая изучает трудовую деятельность и занимается вопросами взаимодействия людей с бытовыми и производственными системами), чтобы сохранить здоровье и работоспособность и предупредить несчастные случаи;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организовать систематический контроль состояния здоровья пожилых работников;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обеспечить безопасность и гигиену труда пенсионеров.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395535" y="1197004"/>
            <a:ext cx="7920880" cy="338437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just">
              <a:lnSpc>
                <a:spcPct val="114999"/>
              </a:lnSpc>
              <a:defRPr/>
            </a:pP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/>
          <a:stretch/>
        </p:blipFill>
        <p:spPr bwMode="auto">
          <a:xfrm>
            <a:off x="1164149" y="4010484"/>
            <a:ext cx="5984931" cy="2634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В интересах женщин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67543" y="1418230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надлежащим 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В Российской Федерации и в Ханты-Мансийском автономном округе – Югре в связи с необходимостью создания полноценной системы социальной защиты повышенное внимание уделяется такой особой категории работников, как женщины.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Особенности организации труда женщин законодательно определены в главе 41 Трудового кодекса Российской Федерации (глава 41 ТК РФ «Особенности регулирования труда женщин, лиц с семейными обязанностями»). Трудовое законодательство содержит специальные нормы, направленные на охрану труда и здоровья женщин.</a:t>
            </a:r>
          </a:p>
          <a:p>
            <a:pPr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2629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Тяжелый труд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0746" y="1274247"/>
            <a:ext cx="7931224" cy="5421216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При приеме на работу женщин работодатель обязан соблюдать нормы, установленные ст. 253 ТК РФ, 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В настоящее время действует Перечень производств, работ</a:t>
            </a:r>
            <a:br>
              <a:rPr lang="ru-RU"/>
            </a:br>
            <a:r>
              <a:rPr lang="ru-RU"/>
              <a:t>и должностей с вредными и(или) опасными условиями труда, на которых ограничивается применение труда женщин, утвержденный Постановлением Правительства от 18.07.2019 № 512н.</a:t>
            </a:r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РФ при 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3" y="74002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Перевод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68406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ru-RU"/>
              <a:t>В соответствии со ст. 254 ТК РФ беременным женщинам и женщин, имеющих детей в возрасте до полутора лет, в 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  <a:endParaRPr/>
          </a:p>
          <a:p>
            <a:pPr algn="just">
              <a:defRPr/>
            </a:pPr>
            <a:r>
              <a:rPr lang="ru-RU"/>
              <a:t>Требования к условиям труда женщин в период беременности закреплены в Разделе 7 СанПиН 2.2.3670-20 «Санитарно-эпидемиологические требования к условиям труда», утвержденных Постановлением Главным государственным санитарным врачом Российской Федерации от 02.12.2020 № 40.</a:t>
            </a:r>
          </a:p>
          <a:p>
            <a:pPr algn="just">
              <a:defRPr/>
            </a:pPr>
            <a:r>
              <a:rPr lang="ru-RU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  <a:endParaRPr/>
          </a:p>
          <a:p>
            <a:pPr algn="just">
              <a:defRPr/>
            </a:pPr>
            <a:r>
              <a:rPr lang="ru-RU"/>
              <a:t>Похожая гарантия распространяется также и на женщин, имеющих детей в возрасте до полутора лет. В соответствии с ч. 4 ст. 254 ТК РФ такие 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  <a:endParaRPr/>
          </a:p>
          <a:p>
            <a:pPr algn="just">
              <a:defRPr/>
            </a:pPr>
            <a:r>
              <a:rPr lang="ru-RU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61399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Условия труда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567767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В ТК РФ закреплен запрет привлекать беременных женщин к сверхурочной работе, работе в ночное время, выходные и нерабочие праздничные дни.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Эта гарантия также распространяется на следующие категории работников: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работников, имеющих детей-инвалидов;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работников, осуществляющих уход за больными членами их семей в соответствии с медицинским заключением;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матерей и отцов, воспитывающих детей без супруга (супруги) в возрасте до 5 лет.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95536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Неполное рабочее время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По просьбе беременной женщины, одного из родителей (опекуна, попечителя), имеющего ребенка в возрасте до 14 лет (ребенка-инвалида в возрасте до 18, в соответствии с ч. 2 ст. 93 ТК РФ, 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 При этом заработная плата выплачивается в том же размере, что и при полной рабочей неделе.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/>
              <a:t>Отпуск по беременности и родам</a:t>
            </a:r>
            <a:endParaRPr sz="3600" b="1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В соответствии со ч. 1 ст. 255 ТК РФ, 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76064"/>
          </a:xfrm>
        </p:spPr>
        <p:txBody>
          <a:bodyPr/>
          <a:lstStyle/>
          <a:p>
            <a:pPr>
              <a:defRPr/>
            </a:pPr>
            <a:r>
              <a:rPr lang="ru-RU" b="1"/>
              <a:t>Отпуск по уходу за ребенком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ст. 256 ТК РФ, 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Причем работодатель не имеет права отказать женщине в установлении неполного рабочего времени.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2409</Words>
  <Application>Microsoft Office PowerPoint</Application>
  <DocSecurity>0</DocSecurity>
  <PresentationFormat>Экран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Lines</vt:lpstr>
      <vt:lpstr>Обеспечение безопасных условий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Татьяна Дегтярёва</cp:lastModifiedBy>
  <cp:revision>131</cp:revision>
  <dcterms:created xsi:type="dcterms:W3CDTF">2020-03-06T06:57:08Z</dcterms:created>
  <dcterms:modified xsi:type="dcterms:W3CDTF">2023-12-19T10:34:26Z</dcterms:modified>
  <dc:identifier/>
  <dc:language/>
  <cp:version/>
</cp:coreProperties>
</file>